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75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2" r:id="rId14"/>
  </p:sldIdLst>
  <p:sldSz cx="18288000" cy="10287000"/>
  <p:notesSz cx="6858000" cy="9144000"/>
  <p:embeddedFontLst>
    <p:embeddedFont>
      <p:font typeface="Lora" pitchFamily="2" charset="0"/>
      <p:regular r:id="rId15"/>
      <p:bold r:id="rId16"/>
      <p:italic r:id="rId17"/>
      <p:boldItalic r:id="rId18"/>
    </p:embeddedFont>
    <p:embeddedFont>
      <p:font typeface="Monda" panose="020B0604020202020204" charset="0"/>
      <p:regular r:id="rId19"/>
    </p:embeddedFont>
    <p:embeddedFont>
      <p:font typeface="Monda Bold" panose="020B0604020202020204" charset="0"/>
      <p:regular r:id="rId20"/>
    </p:embeddedFont>
    <p:embeddedFont>
      <p:font typeface="Poppins" panose="00000500000000000000" pitchFamily="2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72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08244381374152E-2"/>
          <c:y val="8.0969988839721924E-2"/>
          <c:w val="0.92183511237251692"/>
          <c:h val="0.7154509056326835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tint val="77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BEBE-4A6D-820C-4FC7390836BE}"/>
              </c:ext>
            </c:extLst>
          </c:dPt>
          <c:dPt>
            <c:idx val="1"/>
            <c:bubble3D val="0"/>
            <c:spPr>
              <a:solidFill>
                <a:schemeClr val="accent5">
                  <a:shade val="7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BEBE-4A6D-820C-4FC7390836BE}"/>
              </c:ext>
            </c:extLst>
          </c:dPt>
          <c:cat>
            <c:strRef>
              <c:f>Sheet1!$A$2:$A$5</c:f>
              <c:strCache>
                <c:ptCount val="2"/>
              </c:strCache>
              <c:extLst/>
            </c:strRef>
          </c:cat>
          <c:val>
            <c:numRef>
              <c:f>Sheet1!$B$2:$B$5</c:f>
              <c:numCache>
                <c:formatCode>General</c:formatCode>
                <c:ptCount val="2"/>
                <c:pt idx="0" formatCode="0%">
                  <c:v>21</c:v>
                </c:pt>
                <c:pt idx="1">
                  <c:v>79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D41F-415B-8935-4443E52E2E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08244381374152E-2"/>
          <c:y val="8.0969988839721924E-2"/>
          <c:w val="0.92183511237251692"/>
          <c:h val="0.7154509056326835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tint val="77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229F-4BC5-B5FA-18C0F9EBC25E}"/>
              </c:ext>
            </c:extLst>
          </c:dPt>
          <c:dPt>
            <c:idx val="1"/>
            <c:bubble3D val="0"/>
            <c:spPr>
              <a:solidFill>
                <a:schemeClr val="accent5">
                  <a:shade val="7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229F-4BC5-B5FA-18C0F9EBC25E}"/>
              </c:ext>
            </c:extLst>
          </c:dPt>
          <c:dPt>
            <c:idx val="2"/>
            <c:bubble3D val="0"/>
            <c:spPr>
              <a:solidFill>
                <a:schemeClr val="accent5">
                  <a:shade val="8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ACF0-483B-8266-AF2C89DCF3A9}"/>
              </c:ext>
            </c:extLst>
          </c:dPt>
          <c:dPt>
            <c:idx val="3"/>
            <c:bubble3D val="0"/>
            <c:spPr>
              <a:solidFill>
                <a:schemeClr val="accent5">
                  <a:shade val="5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ACF0-483B-8266-AF2C89DCF3A9}"/>
              </c:ext>
            </c:extLst>
          </c:dPt>
          <c:cat>
            <c:strRef>
              <c:f>Sheet1!$A$2:$A$5</c:f>
              <c:strCache>
                <c:ptCount val="4"/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 formatCode="0%">
                  <c:v>40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29F-4BC5-B5FA-18C0F9EBC2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08244381374152E-2"/>
          <c:y val="8.0969988839721924E-2"/>
          <c:w val="0.92183511237251692"/>
          <c:h val="0.7154509056326835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tint val="77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8548-4596-8390-6938759272B9}"/>
              </c:ext>
            </c:extLst>
          </c:dPt>
          <c:dPt>
            <c:idx val="1"/>
            <c:bubble3D val="0"/>
            <c:spPr>
              <a:solidFill>
                <a:schemeClr val="accent5">
                  <a:shade val="7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8548-4596-8390-6938759272B9}"/>
              </c:ext>
            </c:extLst>
          </c:dPt>
          <c:dPt>
            <c:idx val="2"/>
            <c:bubble3D val="0"/>
            <c:spPr>
              <a:solidFill>
                <a:schemeClr val="accent5">
                  <a:shade val="8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8548-4596-8390-6938759272B9}"/>
              </c:ext>
            </c:extLst>
          </c:dPt>
          <c:dPt>
            <c:idx val="3"/>
            <c:bubble3D val="0"/>
            <c:spPr>
              <a:solidFill>
                <a:schemeClr val="accent5">
                  <a:shade val="5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8548-4596-8390-6938759272B9}"/>
              </c:ext>
            </c:extLst>
          </c:dPt>
          <c:cat>
            <c:strRef>
              <c:f>Sheet1!$A$2:$A$5</c:f>
              <c:strCache>
                <c:ptCount val="4"/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 formatCode="0%">
                  <c:v>40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548-4596-8390-6938759272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0.32377</cdr:x>
      <cdr:y>0.33873</cdr:y>
    </cdr:from>
    <cdr:to>
      <cdr:x>0.72881</cdr:x>
      <cdr:y>0.55381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1BF5B213-93EB-CA55-1F18-EFFDE1D25FAB}"/>
            </a:ext>
          </a:extLst>
        </cdr:cNvPr>
        <cdr:cNvSpPr txBox="1"/>
      </cdr:nvSpPr>
      <cdr:spPr>
        <a:xfrm xmlns:a="http://schemas.openxmlformats.org/drawingml/2006/main">
          <a:off x="1157329" y="1560043"/>
          <a:ext cx="1447800" cy="9906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5000" kern="1200" dirty="0">
              <a:solidFill>
                <a:schemeClr val="bg1"/>
              </a:solidFill>
            </a:rPr>
            <a:t>21%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0.32377</cdr:x>
      <cdr:y>0.33873</cdr:y>
    </cdr:from>
    <cdr:to>
      <cdr:x>0.72881</cdr:x>
      <cdr:y>0.55381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1BF5B213-93EB-CA55-1F18-EFFDE1D25FAB}"/>
            </a:ext>
          </a:extLst>
        </cdr:cNvPr>
        <cdr:cNvSpPr txBox="1"/>
      </cdr:nvSpPr>
      <cdr:spPr>
        <a:xfrm xmlns:a="http://schemas.openxmlformats.org/drawingml/2006/main">
          <a:off x="1157329" y="1560043"/>
          <a:ext cx="1447800" cy="9906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5000" kern="1200" dirty="0">
              <a:solidFill>
                <a:schemeClr val="bg1"/>
              </a:solidFill>
            </a:rPr>
            <a:t>40%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0.32377</cdr:x>
      <cdr:y>0.33873</cdr:y>
    </cdr:from>
    <cdr:to>
      <cdr:x>0.72881</cdr:x>
      <cdr:y>0.55381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1BF5B213-93EB-CA55-1F18-EFFDE1D25FAB}"/>
            </a:ext>
          </a:extLst>
        </cdr:cNvPr>
        <cdr:cNvSpPr txBox="1"/>
      </cdr:nvSpPr>
      <cdr:spPr>
        <a:xfrm xmlns:a="http://schemas.openxmlformats.org/drawingml/2006/main">
          <a:off x="1157329" y="1560043"/>
          <a:ext cx="1447800" cy="9906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5000" kern="1200" dirty="0">
              <a:solidFill>
                <a:schemeClr val="bg1"/>
              </a:solidFill>
            </a:rPr>
            <a:t>20%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7.svg"/><Relationship Id="rId7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7.svg"/><Relationship Id="rId7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27.svg"/><Relationship Id="rId7" Type="http://schemas.openxmlformats.org/officeDocument/2006/relationships/chart" Target="../charts/chart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5476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43000" y="4944869"/>
            <a:ext cx="9042011" cy="3462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4"/>
              </a:lnSpc>
            </a:pPr>
            <a:r>
              <a:rPr lang="en-US" sz="6000" dirty="0">
                <a:solidFill>
                  <a:srgbClr val="FFFFFF"/>
                </a:solidFill>
                <a:latin typeface="Monda"/>
                <a:ea typeface="Monda"/>
                <a:cs typeface="Monda"/>
                <a:sym typeface="Monda"/>
              </a:rPr>
              <a:t>AI-Powered Traffic Lights for Smarter, Faster Roads</a:t>
            </a:r>
          </a:p>
        </p:txBody>
      </p:sp>
      <p:sp>
        <p:nvSpPr>
          <p:cNvPr id="6" name="Freeform 6"/>
          <p:cNvSpPr/>
          <p:nvPr/>
        </p:nvSpPr>
        <p:spPr>
          <a:xfrm>
            <a:off x="6259301" y="-1518526"/>
            <a:ext cx="12028699" cy="12072600"/>
          </a:xfrm>
          <a:custGeom>
            <a:avLst/>
            <a:gdLst/>
            <a:ahLst/>
            <a:cxnLst/>
            <a:rect l="l" t="t" r="r" b="b"/>
            <a:pathLst>
              <a:path w="12028699" h="12072600">
                <a:moveTo>
                  <a:pt x="0" y="0"/>
                </a:moveTo>
                <a:lnTo>
                  <a:pt x="12028699" y="0"/>
                </a:lnTo>
                <a:lnTo>
                  <a:pt x="12028699" y="12072600"/>
                </a:lnTo>
                <a:lnTo>
                  <a:pt x="0" y="12072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433737" y="701214"/>
            <a:ext cx="9708525" cy="8144236"/>
          </a:xfrm>
          <a:custGeom>
            <a:avLst/>
            <a:gdLst/>
            <a:ahLst/>
            <a:cxnLst/>
            <a:rect l="l" t="t" r="r" b="b"/>
            <a:pathLst>
              <a:path w="9708525" h="8144236">
                <a:moveTo>
                  <a:pt x="0" y="0"/>
                </a:moveTo>
                <a:lnTo>
                  <a:pt x="9708526" y="0"/>
                </a:lnTo>
                <a:lnTo>
                  <a:pt x="9708526" y="8144236"/>
                </a:lnTo>
                <a:lnTo>
                  <a:pt x="0" y="81442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138555" y="1196991"/>
            <a:ext cx="1948627" cy="8229600"/>
          </a:xfrm>
          <a:custGeom>
            <a:avLst/>
            <a:gdLst/>
            <a:ahLst/>
            <a:cxnLst/>
            <a:rect l="l" t="t" r="r" b="b"/>
            <a:pathLst>
              <a:path w="1948627" h="8229600">
                <a:moveTo>
                  <a:pt x="0" y="0"/>
                </a:moveTo>
                <a:lnTo>
                  <a:pt x="1948627" y="0"/>
                </a:lnTo>
                <a:lnTo>
                  <a:pt x="194862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3864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42657" y="3098210"/>
            <a:ext cx="9042011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400"/>
              </a:lnSpc>
              <a:spcBef>
                <a:spcPct val="0"/>
              </a:spcBef>
            </a:pPr>
            <a:r>
              <a:rPr lang="en-US" sz="12000" b="1" u="none" strike="noStrike" dirty="0" err="1">
                <a:solidFill>
                  <a:srgbClr val="FFE787"/>
                </a:solidFill>
                <a:latin typeface="Poppins" panose="00000500000000000000" pitchFamily="2" charset="0"/>
                <a:ea typeface="Monda Bold"/>
                <a:cs typeface="Poppins" panose="00000500000000000000" pitchFamily="2" charset="0"/>
                <a:sym typeface="Monda Bold"/>
              </a:rPr>
              <a:t>CtrlLights</a:t>
            </a:r>
            <a:endParaRPr lang="en-US" sz="12000" b="1" u="none" strike="noStrike" dirty="0">
              <a:solidFill>
                <a:srgbClr val="FFE787"/>
              </a:solidFill>
              <a:latin typeface="Poppins" panose="00000500000000000000" pitchFamily="2" charset="0"/>
              <a:ea typeface="Monda Bold"/>
              <a:cs typeface="Poppins" panose="00000500000000000000" pitchFamily="2" charset="0"/>
              <a:sym typeface="Monda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5476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10020" y="-160502"/>
            <a:ext cx="10067960" cy="10608003"/>
          </a:xfrm>
          <a:custGeom>
            <a:avLst/>
            <a:gdLst/>
            <a:ahLst/>
            <a:cxnLst/>
            <a:rect l="l" t="t" r="r" b="b"/>
            <a:pathLst>
              <a:path w="10067960" h="10608003">
                <a:moveTo>
                  <a:pt x="0" y="0"/>
                </a:moveTo>
                <a:lnTo>
                  <a:pt x="10067960" y="0"/>
                </a:lnTo>
                <a:lnTo>
                  <a:pt x="10067960" y="10608004"/>
                </a:lnTo>
                <a:lnTo>
                  <a:pt x="0" y="106080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33773" y="-160502"/>
            <a:ext cx="4243793" cy="11119975"/>
          </a:xfrm>
          <a:custGeom>
            <a:avLst/>
            <a:gdLst/>
            <a:ahLst/>
            <a:cxnLst/>
            <a:rect l="l" t="t" r="r" b="b"/>
            <a:pathLst>
              <a:path w="4243793" h="11119975">
                <a:moveTo>
                  <a:pt x="0" y="0"/>
                </a:moveTo>
                <a:lnTo>
                  <a:pt x="4243793" y="0"/>
                </a:lnTo>
                <a:lnTo>
                  <a:pt x="4243793" y="11119976"/>
                </a:lnTo>
                <a:lnTo>
                  <a:pt x="0" y="111199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04382"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4177980" y="-160502"/>
            <a:ext cx="4243793" cy="11119975"/>
          </a:xfrm>
          <a:custGeom>
            <a:avLst/>
            <a:gdLst/>
            <a:ahLst/>
            <a:cxnLst/>
            <a:rect l="l" t="t" r="r" b="b"/>
            <a:pathLst>
              <a:path w="4243793" h="11119975">
                <a:moveTo>
                  <a:pt x="4243793" y="0"/>
                </a:moveTo>
                <a:lnTo>
                  <a:pt x="0" y="0"/>
                </a:lnTo>
                <a:lnTo>
                  <a:pt x="0" y="11119976"/>
                </a:lnTo>
                <a:lnTo>
                  <a:pt x="4243793" y="11119976"/>
                </a:lnTo>
                <a:lnTo>
                  <a:pt x="424379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04382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995501" y="3071989"/>
            <a:ext cx="12696007" cy="4498054"/>
            <a:chOff x="0" y="0"/>
            <a:chExt cx="3343804" cy="118467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43804" cy="1184673"/>
            </a:xfrm>
            <a:custGeom>
              <a:avLst/>
              <a:gdLst/>
              <a:ahLst/>
              <a:cxnLst/>
              <a:rect l="l" t="t" r="r" b="b"/>
              <a:pathLst>
                <a:path w="3343804" h="1184673">
                  <a:moveTo>
                    <a:pt x="31099" y="0"/>
                  </a:moveTo>
                  <a:lnTo>
                    <a:pt x="3312705" y="0"/>
                  </a:lnTo>
                  <a:cubicBezTo>
                    <a:pt x="3329881" y="0"/>
                    <a:pt x="3343804" y="13924"/>
                    <a:pt x="3343804" y="31099"/>
                  </a:cubicBezTo>
                  <a:lnTo>
                    <a:pt x="3343804" y="1153573"/>
                  </a:lnTo>
                  <a:cubicBezTo>
                    <a:pt x="3343804" y="1161821"/>
                    <a:pt x="3340528" y="1169732"/>
                    <a:pt x="3334696" y="1175564"/>
                  </a:cubicBezTo>
                  <a:cubicBezTo>
                    <a:pt x="3328863" y="1181396"/>
                    <a:pt x="3320953" y="1184673"/>
                    <a:pt x="3312705" y="1184673"/>
                  </a:cubicBezTo>
                  <a:lnTo>
                    <a:pt x="31099" y="1184673"/>
                  </a:lnTo>
                  <a:cubicBezTo>
                    <a:pt x="13924" y="1184673"/>
                    <a:pt x="0" y="1170749"/>
                    <a:pt x="0" y="1153573"/>
                  </a:cubicBezTo>
                  <a:lnTo>
                    <a:pt x="0" y="31099"/>
                  </a:lnTo>
                  <a:cubicBezTo>
                    <a:pt x="0" y="13924"/>
                    <a:pt x="13924" y="0"/>
                    <a:pt x="31099" y="0"/>
                  </a:cubicBezTo>
                  <a:close/>
                </a:path>
              </a:pathLst>
            </a:custGeom>
            <a:solidFill>
              <a:srgbClr val="023A5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343804" cy="1232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964337" y="2097486"/>
            <a:ext cx="2359325" cy="235932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23A57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067743" y="4466337"/>
            <a:ext cx="12551524" cy="150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9999" b="1" dirty="0">
                <a:solidFill>
                  <a:srgbClr val="FFE787"/>
                </a:solidFill>
                <a:latin typeface="Monda Bold"/>
                <a:ea typeface="Monda Bold"/>
                <a:cs typeface="Monda Bold"/>
                <a:sym typeface="Monda Bold"/>
              </a:rPr>
              <a:t>CONCLUSION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24668" y="2383413"/>
            <a:ext cx="2437673" cy="150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9999" b="1" dirty="0">
                <a:solidFill>
                  <a:srgbClr val="FFE787"/>
                </a:solidFill>
                <a:latin typeface="Monda Bold"/>
                <a:ea typeface="Monda Bold"/>
                <a:cs typeface="Monda Bold"/>
                <a:sym typeface="Monda Bold"/>
              </a:rPr>
              <a:t>03.</a:t>
            </a:r>
          </a:p>
        </p:txBody>
      </p:sp>
    </p:spTree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5476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07468" y="1028700"/>
            <a:ext cx="10528981" cy="9552657"/>
          </a:xfrm>
          <a:custGeom>
            <a:avLst/>
            <a:gdLst/>
            <a:ahLst/>
            <a:cxnLst/>
            <a:rect l="l" t="t" r="r" b="b"/>
            <a:pathLst>
              <a:path w="10528981" h="9552657">
                <a:moveTo>
                  <a:pt x="0" y="0"/>
                </a:moveTo>
                <a:lnTo>
                  <a:pt x="10528982" y="0"/>
                </a:lnTo>
                <a:lnTo>
                  <a:pt x="10528982" y="9552657"/>
                </a:lnTo>
                <a:lnTo>
                  <a:pt x="0" y="95526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457917" y="2942582"/>
            <a:ext cx="6202863" cy="3052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999"/>
              </a:lnSpc>
              <a:spcBef>
                <a:spcPct val="0"/>
              </a:spcBef>
            </a:pPr>
            <a:r>
              <a:rPr lang="en-US" sz="9999" b="1" u="none" strike="noStrike" dirty="0">
                <a:solidFill>
                  <a:srgbClr val="FFE787"/>
                </a:solidFill>
                <a:latin typeface="Poppins" panose="00000500000000000000" pitchFamily="2" charset="0"/>
                <a:ea typeface="Monda Bold"/>
                <a:cs typeface="Poppins" panose="00000500000000000000" pitchFamily="2" charset="0"/>
                <a:sym typeface="Monda Bold"/>
              </a:rPr>
              <a:t>Efficiency  &amp; Impact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457917" y="6611805"/>
            <a:ext cx="6202863" cy="1278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dirty="0">
                <a:solidFill>
                  <a:srgbClr val="FFFDFC"/>
                </a:solidFill>
                <a:latin typeface="Lora"/>
                <a:ea typeface="Lora"/>
                <a:cs typeface="Lora"/>
                <a:sym typeface="Lora"/>
              </a:rPr>
              <a:t>The system will significantly improve traffic flow by dynamically adjusting traffic lights based on real-time congestion data</a:t>
            </a:r>
          </a:p>
        </p:txBody>
      </p:sp>
    </p:spTree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5476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18680" y="-245993"/>
            <a:ext cx="16068041" cy="11159985"/>
          </a:xfrm>
          <a:custGeom>
            <a:avLst/>
            <a:gdLst/>
            <a:ahLst/>
            <a:cxnLst/>
            <a:rect l="l" t="t" r="r" b="b"/>
            <a:pathLst>
              <a:path w="16068041" h="11159985">
                <a:moveTo>
                  <a:pt x="0" y="0"/>
                </a:moveTo>
                <a:lnTo>
                  <a:pt x="16068041" y="0"/>
                </a:lnTo>
                <a:lnTo>
                  <a:pt x="16068041" y="11159986"/>
                </a:lnTo>
                <a:lnTo>
                  <a:pt x="0" y="111599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262099" y="3488557"/>
            <a:ext cx="7013350" cy="2481964"/>
            <a:chOff x="0" y="0"/>
            <a:chExt cx="1847137" cy="6536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47137" cy="653686"/>
            </a:xfrm>
            <a:custGeom>
              <a:avLst/>
              <a:gdLst/>
              <a:ahLst/>
              <a:cxnLst/>
              <a:rect l="l" t="t" r="r" b="b"/>
              <a:pathLst>
                <a:path w="1847137" h="653686">
                  <a:moveTo>
                    <a:pt x="56298" y="0"/>
                  </a:moveTo>
                  <a:lnTo>
                    <a:pt x="1790839" y="0"/>
                  </a:lnTo>
                  <a:cubicBezTo>
                    <a:pt x="1821932" y="0"/>
                    <a:pt x="1847137" y="25205"/>
                    <a:pt x="1847137" y="56298"/>
                  </a:cubicBezTo>
                  <a:lnTo>
                    <a:pt x="1847137" y="597388"/>
                  </a:lnTo>
                  <a:cubicBezTo>
                    <a:pt x="1847137" y="628480"/>
                    <a:pt x="1821932" y="653686"/>
                    <a:pt x="1790839" y="653686"/>
                  </a:cubicBezTo>
                  <a:lnTo>
                    <a:pt x="56298" y="653686"/>
                  </a:lnTo>
                  <a:cubicBezTo>
                    <a:pt x="25205" y="653686"/>
                    <a:pt x="0" y="628480"/>
                    <a:pt x="0" y="597388"/>
                  </a:cubicBezTo>
                  <a:lnTo>
                    <a:pt x="0" y="56298"/>
                  </a:lnTo>
                  <a:cubicBezTo>
                    <a:pt x="0" y="25205"/>
                    <a:pt x="25205" y="0"/>
                    <a:pt x="56298" y="0"/>
                  </a:cubicBezTo>
                  <a:close/>
                </a:path>
              </a:pathLst>
            </a:custGeom>
            <a:solidFill>
              <a:srgbClr val="023A5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847137" cy="7013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70772" y="6935916"/>
            <a:ext cx="7013350" cy="2481964"/>
            <a:chOff x="0" y="0"/>
            <a:chExt cx="1847137" cy="6536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47137" cy="653686"/>
            </a:xfrm>
            <a:custGeom>
              <a:avLst/>
              <a:gdLst/>
              <a:ahLst/>
              <a:cxnLst/>
              <a:rect l="l" t="t" r="r" b="b"/>
              <a:pathLst>
                <a:path w="1847137" h="653686">
                  <a:moveTo>
                    <a:pt x="56298" y="0"/>
                  </a:moveTo>
                  <a:lnTo>
                    <a:pt x="1790839" y="0"/>
                  </a:lnTo>
                  <a:cubicBezTo>
                    <a:pt x="1821932" y="0"/>
                    <a:pt x="1847137" y="25205"/>
                    <a:pt x="1847137" y="56298"/>
                  </a:cubicBezTo>
                  <a:lnTo>
                    <a:pt x="1847137" y="597388"/>
                  </a:lnTo>
                  <a:cubicBezTo>
                    <a:pt x="1847137" y="628480"/>
                    <a:pt x="1821932" y="653686"/>
                    <a:pt x="1790839" y="653686"/>
                  </a:cubicBezTo>
                  <a:lnTo>
                    <a:pt x="56298" y="653686"/>
                  </a:lnTo>
                  <a:cubicBezTo>
                    <a:pt x="25205" y="653686"/>
                    <a:pt x="0" y="628480"/>
                    <a:pt x="0" y="597388"/>
                  </a:cubicBezTo>
                  <a:lnTo>
                    <a:pt x="0" y="56298"/>
                  </a:lnTo>
                  <a:cubicBezTo>
                    <a:pt x="0" y="25205"/>
                    <a:pt x="25205" y="0"/>
                    <a:pt x="56298" y="0"/>
                  </a:cubicBezTo>
                  <a:close/>
                </a:path>
              </a:pathLst>
            </a:custGeom>
            <a:solidFill>
              <a:srgbClr val="023A5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847137" cy="7013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5518416" y="7363564"/>
            <a:ext cx="1502401" cy="1890893"/>
          </a:xfrm>
          <a:custGeom>
            <a:avLst/>
            <a:gdLst/>
            <a:ahLst/>
            <a:cxnLst/>
            <a:rect l="l" t="t" r="r" b="b"/>
            <a:pathLst>
              <a:path w="1502401" h="1890893">
                <a:moveTo>
                  <a:pt x="1502401" y="0"/>
                </a:moveTo>
                <a:lnTo>
                  <a:pt x="0" y="0"/>
                </a:lnTo>
                <a:lnTo>
                  <a:pt x="0" y="1890893"/>
                </a:lnTo>
                <a:lnTo>
                  <a:pt x="1502401" y="1890893"/>
                </a:lnTo>
                <a:lnTo>
                  <a:pt x="150240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8415384" y="3856051"/>
            <a:ext cx="1502401" cy="1890893"/>
          </a:xfrm>
          <a:custGeom>
            <a:avLst/>
            <a:gdLst/>
            <a:ahLst/>
            <a:cxnLst/>
            <a:rect l="l" t="t" r="r" b="b"/>
            <a:pathLst>
              <a:path w="1502401" h="1890893">
                <a:moveTo>
                  <a:pt x="1502400" y="0"/>
                </a:moveTo>
                <a:lnTo>
                  <a:pt x="0" y="0"/>
                </a:lnTo>
                <a:lnTo>
                  <a:pt x="0" y="1890894"/>
                </a:lnTo>
                <a:lnTo>
                  <a:pt x="1502400" y="1890894"/>
                </a:lnTo>
                <a:lnTo>
                  <a:pt x="15024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579636" y="7134053"/>
            <a:ext cx="3364925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40"/>
              </a:lnSpc>
            </a:pPr>
            <a:r>
              <a:rPr lang="en-US" sz="3200" u="none" dirty="0">
                <a:solidFill>
                  <a:srgbClr val="FFFDFC"/>
                </a:solidFill>
                <a:latin typeface="Lora"/>
                <a:ea typeface="Lora"/>
                <a:cs typeface="Lora"/>
                <a:sym typeface="Lora"/>
              </a:rPr>
              <a:t>Implementation in small cities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79636" y="8429453"/>
            <a:ext cx="3364925" cy="84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FFFDFC"/>
                </a:solidFill>
                <a:latin typeface="Lora"/>
                <a:ea typeface="Lora"/>
                <a:cs typeface="Lora"/>
                <a:sym typeface="Lora"/>
              </a:rPr>
              <a:t>Pilot phase to test efficiency.</a:t>
            </a:r>
            <a:endParaRPr lang="en-US" sz="2399" u="none" dirty="0">
              <a:solidFill>
                <a:srgbClr val="FFFDFC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962400" y="3632559"/>
            <a:ext cx="3886497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840"/>
              </a:lnSpc>
            </a:pPr>
            <a:r>
              <a:rPr lang="en-US" sz="3200" u="none" dirty="0">
                <a:solidFill>
                  <a:srgbClr val="FFFDFC"/>
                </a:solidFill>
                <a:latin typeface="Lora"/>
                <a:ea typeface="Lora"/>
                <a:cs typeface="Lora"/>
                <a:sym typeface="Lora"/>
              </a:rPr>
              <a:t>Creating a network of these systems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810000" y="4931605"/>
            <a:ext cx="4038897" cy="842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FFFDFC"/>
                </a:solidFill>
                <a:latin typeface="Lora"/>
                <a:ea typeface="Lora"/>
                <a:cs typeface="Lora"/>
                <a:sym typeface="Lora"/>
              </a:rPr>
              <a:t> Enhancing connectivity for smoother traffic.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848897" y="336724"/>
            <a:ext cx="7013350" cy="2481964"/>
            <a:chOff x="0" y="0"/>
            <a:chExt cx="1847137" cy="6536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847137" cy="653686"/>
            </a:xfrm>
            <a:custGeom>
              <a:avLst/>
              <a:gdLst/>
              <a:ahLst/>
              <a:cxnLst/>
              <a:rect l="l" t="t" r="r" b="b"/>
              <a:pathLst>
                <a:path w="1847137" h="653686">
                  <a:moveTo>
                    <a:pt x="56298" y="0"/>
                  </a:moveTo>
                  <a:lnTo>
                    <a:pt x="1790839" y="0"/>
                  </a:lnTo>
                  <a:cubicBezTo>
                    <a:pt x="1821932" y="0"/>
                    <a:pt x="1847137" y="25205"/>
                    <a:pt x="1847137" y="56298"/>
                  </a:cubicBezTo>
                  <a:lnTo>
                    <a:pt x="1847137" y="597388"/>
                  </a:lnTo>
                  <a:cubicBezTo>
                    <a:pt x="1847137" y="628480"/>
                    <a:pt x="1821932" y="653686"/>
                    <a:pt x="1790839" y="653686"/>
                  </a:cubicBezTo>
                  <a:lnTo>
                    <a:pt x="56298" y="653686"/>
                  </a:lnTo>
                  <a:cubicBezTo>
                    <a:pt x="25205" y="653686"/>
                    <a:pt x="0" y="628480"/>
                    <a:pt x="0" y="597388"/>
                  </a:cubicBezTo>
                  <a:lnTo>
                    <a:pt x="0" y="56298"/>
                  </a:lnTo>
                  <a:cubicBezTo>
                    <a:pt x="0" y="25205"/>
                    <a:pt x="25205" y="0"/>
                    <a:pt x="56298" y="0"/>
                  </a:cubicBezTo>
                  <a:close/>
                </a:path>
              </a:pathLst>
            </a:custGeom>
            <a:solidFill>
              <a:srgbClr val="023A57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847137" cy="7013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sp>
        <p:nvSpPr>
          <p:cNvPr id="18" name="Freeform 18"/>
          <p:cNvSpPr/>
          <p:nvPr/>
        </p:nvSpPr>
        <p:spPr>
          <a:xfrm flipH="1">
            <a:off x="12987154" y="734398"/>
            <a:ext cx="1502401" cy="1890893"/>
          </a:xfrm>
          <a:custGeom>
            <a:avLst/>
            <a:gdLst/>
            <a:ahLst/>
            <a:cxnLst/>
            <a:rect l="l" t="t" r="r" b="b"/>
            <a:pathLst>
              <a:path w="1502401" h="1890893">
                <a:moveTo>
                  <a:pt x="1502400" y="0"/>
                </a:moveTo>
                <a:lnTo>
                  <a:pt x="0" y="0"/>
                </a:lnTo>
                <a:lnTo>
                  <a:pt x="0" y="1890893"/>
                </a:lnTo>
                <a:lnTo>
                  <a:pt x="1502400" y="1890893"/>
                </a:lnTo>
                <a:lnTo>
                  <a:pt x="15024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8415384" y="510906"/>
            <a:ext cx="4034139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840"/>
              </a:lnSpc>
            </a:pPr>
            <a:r>
              <a:rPr lang="en-US" sz="3200" u="none" dirty="0">
                <a:solidFill>
                  <a:srgbClr val="FFFDFC"/>
                </a:solidFill>
                <a:latin typeface="Lora"/>
                <a:ea typeface="Lora"/>
                <a:cs typeface="Lora"/>
                <a:sym typeface="Lora"/>
              </a:rPr>
              <a:t>Expanding further in bigger cities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084598" y="1809951"/>
            <a:ext cx="3364925" cy="842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FFFDFC"/>
                </a:solidFill>
                <a:latin typeface="Lora"/>
                <a:ea typeface="Lora"/>
                <a:cs typeface="Lora"/>
                <a:sym typeface="Lora"/>
              </a:rPr>
              <a:t>Scaling for widespread impact.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307918" y="7147421"/>
            <a:ext cx="7394897" cy="301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1999"/>
              </a:lnSpc>
              <a:spcBef>
                <a:spcPct val="0"/>
              </a:spcBef>
            </a:pPr>
            <a:r>
              <a:rPr lang="en-US" sz="9999" b="1" u="none" strike="noStrike" dirty="0">
                <a:solidFill>
                  <a:srgbClr val="FFE787"/>
                </a:solidFill>
                <a:latin typeface="Monda Bold"/>
                <a:ea typeface="Monda Bold"/>
                <a:cs typeface="Monda Bold"/>
                <a:sym typeface="Monda Bold"/>
              </a:rPr>
              <a:t>PROJECT TIMELINE</a:t>
            </a:r>
          </a:p>
        </p:txBody>
      </p:sp>
    </p:spTree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5476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10110709" y="2155820"/>
            <a:ext cx="20995782" cy="1860560"/>
            <a:chOff x="0" y="0"/>
            <a:chExt cx="27994376" cy="2480746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5779754" cy="2480746"/>
              <a:chOff x="0" y="0"/>
              <a:chExt cx="5092297" cy="4900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092297" cy="490024"/>
              </a:xfrm>
              <a:custGeom>
                <a:avLst/>
                <a:gdLst/>
                <a:ahLst/>
                <a:cxnLst/>
                <a:rect l="l" t="t" r="r" b="b"/>
                <a:pathLst>
                  <a:path w="5092297" h="490024">
                    <a:moveTo>
                      <a:pt x="0" y="0"/>
                    </a:moveTo>
                    <a:lnTo>
                      <a:pt x="5092297" y="0"/>
                    </a:lnTo>
                    <a:lnTo>
                      <a:pt x="5092297" y="490024"/>
                    </a:lnTo>
                    <a:lnTo>
                      <a:pt x="0" y="49002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6699">
                      <a:alpha val="100000"/>
                    </a:srgbClr>
                  </a:gs>
                  <a:gs pos="100000">
                    <a:srgbClr val="023A57">
                      <a:alpha val="100000"/>
                    </a:srgbClr>
                  </a:gs>
                </a:gsLst>
                <a:lin ang="5400000"/>
              </a:gradFill>
              <a:ln w="142875" cap="sq">
                <a:solidFill>
                  <a:srgbClr val="FFFDFC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5092297" cy="5281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 dirty="0"/>
              </a:p>
            </p:txBody>
          </p:sp>
        </p:grpSp>
        <p:sp>
          <p:nvSpPr>
            <p:cNvPr id="6" name="AutoShape 6"/>
            <p:cNvSpPr/>
            <p:nvPr/>
          </p:nvSpPr>
          <p:spPr>
            <a:xfrm>
              <a:off x="1733016" y="1341973"/>
              <a:ext cx="2971174" cy="0"/>
            </a:xfrm>
            <a:prstGeom prst="line">
              <a:avLst/>
            </a:prstGeom>
            <a:ln w="2032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7555563" y="1341973"/>
              <a:ext cx="2971174" cy="0"/>
            </a:xfrm>
            <a:prstGeom prst="line">
              <a:avLst/>
            </a:prstGeom>
            <a:ln w="2032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>
              <a:off x="13378109" y="1341973"/>
              <a:ext cx="2971174" cy="0"/>
            </a:xfrm>
            <a:prstGeom prst="line">
              <a:avLst/>
            </a:prstGeom>
            <a:ln w="2032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>
              <a:off x="19200655" y="1341973"/>
              <a:ext cx="2971174" cy="0"/>
            </a:xfrm>
            <a:prstGeom prst="line">
              <a:avLst/>
            </a:prstGeom>
            <a:ln w="2032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>
              <a:off x="25023202" y="1341973"/>
              <a:ext cx="2971174" cy="0"/>
            </a:xfrm>
            <a:prstGeom prst="line">
              <a:avLst/>
            </a:prstGeom>
            <a:ln w="2032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1" name="Freeform 11"/>
          <p:cNvSpPr/>
          <p:nvPr/>
        </p:nvSpPr>
        <p:spPr>
          <a:xfrm flipH="1" flipV="1">
            <a:off x="-1066800" y="7200900"/>
            <a:ext cx="4191000" cy="4114800"/>
          </a:xfrm>
          <a:custGeom>
            <a:avLst/>
            <a:gdLst/>
            <a:ahLst/>
            <a:cxnLst/>
            <a:rect l="l" t="t" r="r" b="b"/>
            <a:pathLst>
              <a:path w="4191000" h="4114800">
                <a:moveTo>
                  <a:pt x="41910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91000" y="0"/>
                </a:lnTo>
                <a:lnTo>
                  <a:pt x="419100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5400000">
            <a:off x="7405641" y="3023592"/>
            <a:ext cx="20995782" cy="1860560"/>
            <a:chOff x="0" y="0"/>
            <a:chExt cx="27994376" cy="2480746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25779754" cy="2480746"/>
              <a:chOff x="0" y="0"/>
              <a:chExt cx="5092297" cy="490024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5092297" cy="490024"/>
              </a:xfrm>
              <a:custGeom>
                <a:avLst/>
                <a:gdLst/>
                <a:ahLst/>
                <a:cxnLst/>
                <a:rect l="l" t="t" r="r" b="b"/>
                <a:pathLst>
                  <a:path w="5092297" h="490024">
                    <a:moveTo>
                      <a:pt x="0" y="0"/>
                    </a:moveTo>
                    <a:lnTo>
                      <a:pt x="5092297" y="0"/>
                    </a:lnTo>
                    <a:lnTo>
                      <a:pt x="5092297" y="490024"/>
                    </a:lnTo>
                    <a:lnTo>
                      <a:pt x="0" y="49002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6699">
                      <a:alpha val="100000"/>
                    </a:srgbClr>
                  </a:gs>
                  <a:gs pos="100000">
                    <a:srgbClr val="023A57">
                      <a:alpha val="100000"/>
                    </a:srgbClr>
                  </a:gs>
                </a:gsLst>
                <a:lin ang="5400000"/>
              </a:gradFill>
              <a:ln w="142875" cap="sq">
                <a:solidFill>
                  <a:srgbClr val="FFFDFC"/>
                </a:solidFill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5092297" cy="5281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 dirty="0"/>
              </a:p>
            </p:txBody>
          </p:sp>
        </p:grpSp>
        <p:sp>
          <p:nvSpPr>
            <p:cNvPr id="16" name="AutoShape 16"/>
            <p:cNvSpPr/>
            <p:nvPr/>
          </p:nvSpPr>
          <p:spPr>
            <a:xfrm>
              <a:off x="1733016" y="1341973"/>
              <a:ext cx="2971174" cy="0"/>
            </a:xfrm>
            <a:prstGeom prst="line">
              <a:avLst/>
            </a:prstGeom>
            <a:ln w="2032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>
              <a:off x="7555563" y="1341973"/>
              <a:ext cx="2971174" cy="0"/>
            </a:xfrm>
            <a:prstGeom prst="line">
              <a:avLst/>
            </a:prstGeom>
            <a:ln w="2032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>
              <a:off x="13378109" y="1341973"/>
              <a:ext cx="2971174" cy="0"/>
            </a:xfrm>
            <a:prstGeom prst="line">
              <a:avLst/>
            </a:prstGeom>
            <a:ln w="2032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>
              <a:off x="19200655" y="1341973"/>
              <a:ext cx="2971174" cy="0"/>
            </a:xfrm>
            <a:prstGeom prst="line">
              <a:avLst/>
            </a:prstGeom>
            <a:ln w="2032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>
              <a:off x="25023202" y="1341973"/>
              <a:ext cx="2971174" cy="0"/>
            </a:xfrm>
            <a:prstGeom prst="line">
              <a:avLst/>
            </a:prstGeom>
            <a:ln w="2032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1" name="Freeform 21"/>
          <p:cNvSpPr/>
          <p:nvPr/>
        </p:nvSpPr>
        <p:spPr>
          <a:xfrm>
            <a:off x="14877752" y="-1028700"/>
            <a:ext cx="4191000" cy="4114800"/>
          </a:xfrm>
          <a:custGeom>
            <a:avLst/>
            <a:gdLst/>
            <a:ahLst/>
            <a:cxnLst/>
            <a:rect l="l" t="t" r="r" b="b"/>
            <a:pathLst>
              <a:path w="4191000" h="4114800">
                <a:moveTo>
                  <a:pt x="0" y="0"/>
                </a:moveTo>
                <a:lnTo>
                  <a:pt x="4191000" y="0"/>
                </a:lnTo>
                <a:lnTo>
                  <a:pt x="4191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3580321" y="2609963"/>
            <a:ext cx="10355714" cy="45909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9999" b="1" dirty="0">
                <a:solidFill>
                  <a:srgbClr val="FFE787"/>
                </a:solidFill>
                <a:latin typeface="Poppins" panose="00000500000000000000" pitchFamily="2" charset="0"/>
                <a:ea typeface="Monda Bold"/>
                <a:cs typeface="Poppins" panose="00000500000000000000" pitchFamily="2" charset="0"/>
                <a:sym typeface="Monda Bold"/>
              </a:rPr>
              <a:t>Thank You for Your Time and Attention</a:t>
            </a:r>
            <a:endParaRPr lang="en-US" sz="9999" b="1" u="none" strike="noStrike" dirty="0">
              <a:solidFill>
                <a:srgbClr val="FFE787"/>
              </a:solidFill>
              <a:latin typeface="Poppins" panose="00000500000000000000" pitchFamily="2" charset="0"/>
              <a:ea typeface="Monda Bold"/>
              <a:cs typeface="Poppins" panose="00000500000000000000" pitchFamily="2" charset="0"/>
              <a:sym typeface="Monda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1677143" y="9410700"/>
            <a:ext cx="4892954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79"/>
              </a:lnSpc>
              <a:spcBef>
                <a:spcPct val="0"/>
              </a:spcBef>
            </a:pPr>
            <a:r>
              <a:rPr lang="en-US" sz="3199" u="none" dirty="0">
                <a:solidFill>
                  <a:srgbClr val="FFFDFC"/>
                </a:solidFill>
                <a:latin typeface="Lora"/>
                <a:ea typeface="Lora"/>
                <a:cs typeface="Lora"/>
                <a:sym typeface="Lora"/>
              </a:rPr>
              <a:t>Ctrllights.onrender.com</a:t>
            </a:r>
          </a:p>
        </p:txBody>
      </p:sp>
      <p:sp>
        <p:nvSpPr>
          <p:cNvPr id="28" name="Freeform 28"/>
          <p:cNvSpPr/>
          <p:nvPr/>
        </p:nvSpPr>
        <p:spPr>
          <a:xfrm rot="-5597335">
            <a:off x="-1417920" y="4941325"/>
            <a:ext cx="7671987" cy="6540369"/>
          </a:xfrm>
          <a:custGeom>
            <a:avLst/>
            <a:gdLst/>
            <a:ahLst/>
            <a:cxnLst/>
            <a:rect l="l" t="t" r="r" b="b"/>
            <a:pathLst>
              <a:path w="7671987" h="6540369">
                <a:moveTo>
                  <a:pt x="0" y="0"/>
                </a:moveTo>
                <a:lnTo>
                  <a:pt x="7671987" y="0"/>
                </a:lnTo>
                <a:lnTo>
                  <a:pt x="7671987" y="6540369"/>
                </a:lnTo>
                <a:lnTo>
                  <a:pt x="0" y="65403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 rot="-5597335">
            <a:off x="11747885" y="-1275715"/>
            <a:ext cx="7671987" cy="6540369"/>
          </a:xfrm>
          <a:custGeom>
            <a:avLst/>
            <a:gdLst/>
            <a:ahLst/>
            <a:cxnLst/>
            <a:rect l="l" t="t" r="r" b="b"/>
            <a:pathLst>
              <a:path w="7671987" h="6540369">
                <a:moveTo>
                  <a:pt x="0" y="0"/>
                </a:moveTo>
                <a:lnTo>
                  <a:pt x="7671987" y="0"/>
                </a:lnTo>
                <a:lnTo>
                  <a:pt x="7671987" y="6540369"/>
                </a:lnTo>
                <a:lnTo>
                  <a:pt x="0" y="65403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</a:blip>
            <a:stretch>
              <a:fillRect/>
            </a:stretch>
          </a:blipFill>
        </p:spPr>
      </p:sp>
    </p:spTree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5476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315893" y="-509829"/>
            <a:ext cx="9970416" cy="11306658"/>
          </a:xfrm>
          <a:custGeom>
            <a:avLst/>
            <a:gdLst/>
            <a:ahLst/>
            <a:cxnLst/>
            <a:rect l="l" t="t" r="r" b="b"/>
            <a:pathLst>
              <a:path w="9970416" h="11306658">
                <a:moveTo>
                  <a:pt x="9970416" y="0"/>
                </a:moveTo>
                <a:lnTo>
                  <a:pt x="0" y="0"/>
                </a:lnTo>
                <a:lnTo>
                  <a:pt x="0" y="11306658"/>
                </a:lnTo>
                <a:lnTo>
                  <a:pt x="9970416" y="11306658"/>
                </a:lnTo>
                <a:lnTo>
                  <a:pt x="997041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979427" y="3688704"/>
            <a:ext cx="12277095" cy="2011035"/>
            <a:chOff x="0" y="0"/>
            <a:chExt cx="2976810" cy="52965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76810" cy="529655"/>
            </a:xfrm>
            <a:custGeom>
              <a:avLst/>
              <a:gdLst/>
              <a:ahLst/>
              <a:cxnLst/>
              <a:rect l="l" t="t" r="r" b="b"/>
              <a:pathLst>
                <a:path w="2976810" h="529655">
                  <a:moveTo>
                    <a:pt x="34933" y="0"/>
                  </a:moveTo>
                  <a:lnTo>
                    <a:pt x="2941876" y="0"/>
                  </a:lnTo>
                  <a:cubicBezTo>
                    <a:pt x="2961169" y="0"/>
                    <a:pt x="2976810" y="15640"/>
                    <a:pt x="2976810" y="34933"/>
                  </a:cubicBezTo>
                  <a:lnTo>
                    <a:pt x="2976810" y="494722"/>
                  </a:lnTo>
                  <a:cubicBezTo>
                    <a:pt x="2976810" y="503987"/>
                    <a:pt x="2973129" y="512872"/>
                    <a:pt x="2966578" y="519423"/>
                  </a:cubicBezTo>
                  <a:cubicBezTo>
                    <a:pt x="2960027" y="525975"/>
                    <a:pt x="2951141" y="529655"/>
                    <a:pt x="2941876" y="529655"/>
                  </a:cubicBezTo>
                  <a:lnTo>
                    <a:pt x="34933" y="529655"/>
                  </a:lnTo>
                  <a:cubicBezTo>
                    <a:pt x="15640" y="529655"/>
                    <a:pt x="0" y="514015"/>
                    <a:pt x="0" y="494722"/>
                  </a:cubicBezTo>
                  <a:lnTo>
                    <a:pt x="0" y="34933"/>
                  </a:lnTo>
                  <a:cubicBezTo>
                    <a:pt x="0" y="25669"/>
                    <a:pt x="3680" y="16783"/>
                    <a:pt x="10232" y="10232"/>
                  </a:cubicBezTo>
                  <a:cubicBezTo>
                    <a:pt x="16783" y="3680"/>
                    <a:pt x="25669" y="0"/>
                    <a:pt x="34933" y="0"/>
                  </a:cubicBezTo>
                  <a:close/>
                </a:path>
              </a:pathLst>
            </a:custGeom>
            <a:solidFill>
              <a:srgbClr val="023A5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976810" cy="577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979427" y="5875344"/>
            <a:ext cx="12277095" cy="2011035"/>
            <a:chOff x="0" y="0"/>
            <a:chExt cx="2976810" cy="5296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976810" cy="529655"/>
            </a:xfrm>
            <a:custGeom>
              <a:avLst/>
              <a:gdLst/>
              <a:ahLst/>
              <a:cxnLst/>
              <a:rect l="l" t="t" r="r" b="b"/>
              <a:pathLst>
                <a:path w="2976810" h="529655">
                  <a:moveTo>
                    <a:pt x="34933" y="0"/>
                  </a:moveTo>
                  <a:lnTo>
                    <a:pt x="2941876" y="0"/>
                  </a:lnTo>
                  <a:cubicBezTo>
                    <a:pt x="2961169" y="0"/>
                    <a:pt x="2976810" y="15640"/>
                    <a:pt x="2976810" y="34933"/>
                  </a:cubicBezTo>
                  <a:lnTo>
                    <a:pt x="2976810" y="494722"/>
                  </a:lnTo>
                  <a:cubicBezTo>
                    <a:pt x="2976810" y="503987"/>
                    <a:pt x="2973129" y="512872"/>
                    <a:pt x="2966578" y="519423"/>
                  </a:cubicBezTo>
                  <a:cubicBezTo>
                    <a:pt x="2960027" y="525975"/>
                    <a:pt x="2951141" y="529655"/>
                    <a:pt x="2941876" y="529655"/>
                  </a:cubicBezTo>
                  <a:lnTo>
                    <a:pt x="34933" y="529655"/>
                  </a:lnTo>
                  <a:cubicBezTo>
                    <a:pt x="15640" y="529655"/>
                    <a:pt x="0" y="514015"/>
                    <a:pt x="0" y="494722"/>
                  </a:cubicBezTo>
                  <a:lnTo>
                    <a:pt x="0" y="34933"/>
                  </a:lnTo>
                  <a:cubicBezTo>
                    <a:pt x="0" y="25669"/>
                    <a:pt x="3680" y="16783"/>
                    <a:pt x="10232" y="10232"/>
                  </a:cubicBezTo>
                  <a:cubicBezTo>
                    <a:pt x="16783" y="3680"/>
                    <a:pt x="25669" y="0"/>
                    <a:pt x="34933" y="0"/>
                  </a:cubicBezTo>
                  <a:close/>
                </a:path>
              </a:pathLst>
            </a:custGeom>
            <a:solidFill>
              <a:srgbClr val="023A5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976810" cy="577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979427" y="8061985"/>
            <a:ext cx="12277095" cy="2011035"/>
            <a:chOff x="0" y="0"/>
            <a:chExt cx="2976810" cy="5296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76810" cy="529655"/>
            </a:xfrm>
            <a:custGeom>
              <a:avLst/>
              <a:gdLst/>
              <a:ahLst/>
              <a:cxnLst/>
              <a:rect l="l" t="t" r="r" b="b"/>
              <a:pathLst>
                <a:path w="2976810" h="529655">
                  <a:moveTo>
                    <a:pt x="34933" y="0"/>
                  </a:moveTo>
                  <a:lnTo>
                    <a:pt x="2941876" y="0"/>
                  </a:lnTo>
                  <a:cubicBezTo>
                    <a:pt x="2961169" y="0"/>
                    <a:pt x="2976810" y="15640"/>
                    <a:pt x="2976810" y="34933"/>
                  </a:cubicBezTo>
                  <a:lnTo>
                    <a:pt x="2976810" y="494722"/>
                  </a:lnTo>
                  <a:cubicBezTo>
                    <a:pt x="2976810" y="503987"/>
                    <a:pt x="2973129" y="512872"/>
                    <a:pt x="2966578" y="519423"/>
                  </a:cubicBezTo>
                  <a:cubicBezTo>
                    <a:pt x="2960027" y="525975"/>
                    <a:pt x="2951141" y="529655"/>
                    <a:pt x="2941876" y="529655"/>
                  </a:cubicBezTo>
                  <a:lnTo>
                    <a:pt x="34933" y="529655"/>
                  </a:lnTo>
                  <a:cubicBezTo>
                    <a:pt x="15640" y="529655"/>
                    <a:pt x="0" y="514015"/>
                    <a:pt x="0" y="494722"/>
                  </a:cubicBezTo>
                  <a:lnTo>
                    <a:pt x="0" y="34933"/>
                  </a:lnTo>
                  <a:cubicBezTo>
                    <a:pt x="0" y="25669"/>
                    <a:pt x="3680" y="16783"/>
                    <a:pt x="10232" y="10232"/>
                  </a:cubicBezTo>
                  <a:cubicBezTo>
                    <a:pt x="16783" y="3680"/>
                    <a:pt x="25669" y="0"/>
                    <a:pt x="34933" y="0"/>
                  </a:cubicBezTo>
                  <a:close/>
                </a:path>
              </a:pathLst>
            </a:custGeom>
            <a:solidFill>
              <a:srgbClr val="023A57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976810" cy="577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sp>
        <p:nvSpPr>
          <p:cNvPr id="12" name="Freeform 12"/>
          <p:cNvSpPr/>
          <p:nvPr/>
        </p:nvSpPr>
        <p:spPr>
          <a:xfrm flipH="1">
            <a:off x="16163832" y="3886075"/>
            <a:ext cx="1445846" cy="1616292"/>
          </a:xfrm>
          <a:custGeom>
            <a:avLst/>
            <a:gdLst/>
            <a:ahLst/>
            <a:cxnLst/>
            <a:rect l="l" t="t" r="r" b="b"/>
            <a:pathLst>
              <a:path w="1445846" h="1616292">
                <a:moveTo>
                  <a:pt x="1445846" y="0"/>
                </a:moveTo>
                <a:lnTo>
                  <a:pt x="0" y="0"/>
                </a:lnTo>
                <a:lnTo>
                  <a:pt x="0" y="1616292"/>
                </a:lnTo>
                <a:lnTo>
                  <a:pt x="1445846" y="1616292"/>
                </a:lnTo>
                <a:lnTo>
                  <a:pt x="144584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16163832" y="6072716"/>
            <a:ext cx="1445846" cy="1616292"/>
          </a:xfrm>
          <a:custGeom>
            <a:avLst/>
            <a:gdLst/>
            <a:ahLst/>
            <a:cxnLst/>
            <a:rect l="l" t="t" r="r" b="b"/>
            <a:pathLst>
              <a:path w="1445846" h="1616292">
                <a:moveTo>
                  <a:pt x="1445846" y="0"/>
                </a:moveTo>
                <a:lnTo>
                  <a:pt x="0" y="0"/>
                </a:lnTo>
                <a:lnTo>
                  <a:pt x="0" y="1616292"/>
                </a:lnTo>
                <a:lnTo>
                  <a:pt x="1445846" y="1616292"/>
                </a:lnTo>
                <a:lnTo>
                  <a:pt x="144584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16163832" y="8238804"/>
            <a:ext cx="1445846" cy="1616292"/>
          </a:xfrm>
          <a:custGeom>
            <a:avLst/>
            <a:gdLst/>
            <a:ahLst/>
            <a:cxnLst/>
            <a:rect l="l" t="t" r="r" b="b"/>
            <a:pathLst>
              <a:path w="1445846" h="1616292">
                <a:moveTo>
                  <a:pt x="1445846" y="0"/>
                </a:moveTo>
                <a:lnTo>
                  <a:pt x="0" y="0"/>
                </a:lnTo>
                <a:lnTo>
                  <a:pt x="0" y="1616292"/>
                </a:lnTo>
                <a:lnTo>
                  <a:pt x="1445846" y="1616292"/>
                </a:lnTo>
                <a:lnTo>
                  <a:pt x="144584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944086" y="2567229"/>
            <a:ext cx="1948627" cy="8229600"/>
          </a:xfrm>
          <a:custGeom>
            <a:avLst/>
            <a:gdLst/>
            <a:ahLst/>
            <a:cxnLst/>
            <a:rect l="l" t="t" r="r" b="b"/>
            <a:pathLst>
              <a:path w="1948627" h="8229600">
                <a:moveTo>
                  <a:pt x="0" y="0"/>
                </a:moveTo>
                <a:lnTo>
                  <a:pt x="1948626" y="0"/>
                </a:lnTo>
                <a:lnTo>
                  <a:pt x="194862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3864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5731469" y="1759158"/>
            <a:ext cx="9708525" cy="8144236"/>
          </a:xfrm>
          <a:custGeom>
            <a:avLst/>
            <a:gdLst/>
            <a:ahLst/>
            <a:cxnLst/>
            <a:rect l="l" t="t" r="r" b="b"/>
            <a:pathLst>
              <a:path w="9708525" h="8144236">
                <a:moveTo>
                  <a:pt x="0" y="0"/>
                </a:moveTo>
                <a:lnTo>
                  <a:pt x="9708526" y="0"/>
                </a:lnTo>
                <a:lnTo>
                  <a:pt x="9708526" y="8144236"/>
                </a:lnTo>
                <a:lnTo>
                  <a:pt x="0" y="81442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3497297" y="256336"/>
            <a:ext cx="1521493" cy="6425693"/>
          </a:xfrm>
          <a:custGeom>
            <a:avLst/>
            <a:gdLst/>
            <a:ahLst/>
            <a:cxnLst/>
            <a:rect l="l" t="t" r="r" b="b"/>
            <a:pathLst>
              <a:path w="1521493" h="6425693">
                <a:moveTo>
                  <a:pt x="1521492" y="0"/>
                </a:moveTo>
                <a:lnTo>
                  <a:pt x="0" y="0"/>
                </a:lnTo>
                <a:lnTo>
                  <a:pt x="0" y="6425693"/>
                </a:lnTo>
                <a:lnTo>
                  <a:pt x="1521492" y="6425693"/>
                </a:lnTo>
                <a:lnTo>
                  <a:pt x="1521492" y="0"/>
                </a:lnTo>
                <a:close/>
              </a:path>
            </a:pathLst>
          </a:custGeom>
          <a:blipFill>
            <a:blip r:embed="rId6">
              <a:alphaModFix amt="62000"/>
            </a:blip>
            <a:stretch>
              <a:fillRect l="-133864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093009" y="-1538529"/>
            <a:ext cx="1884048" cy="3077058"/>
          </a:xfrm>
          <a:custGeom>
            <a:avLst/>
            <a:gdLst/>
            <a:ahLst/>
            <a:cxnLst/>
            <a:rect l="l" t="t" r="r" b="b"/>
            <a:pathLst>
              <a:path w="1884048" h="3077058">
                <a:moveTo>
                  <a:pt x="0" y="0"/>
                </a:moveTo>
                <a:lnTo>
                  <a:pt x="1884048" y="0"/>
                </a:lnTo>
                <a:lnTo>
                  <a:pt x="1884048" y="3077058"/>
                </a:lnTo>
                <a:lnTo>
                  <a:pt x="0" y="30770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94691"/>
            </a:stretch>
          </a:blipFill>
        </p:spPr>
      </p:sp>
      <p:sp>
        <p:nvSpPr>
          <p:cNvPr id="19" name="Freeform 19"/>
          <p:cNvSpPr/>
          <p:nvPr/>
        </p:nvSpPr>
        <p:spPr>
          <a:xfrm flipH="1">
            <a:off x="3669315" y="105423"/>
            <a:ext cx="2698949" cy="4407969"/>
          </a:xfrm>
          <a:custGeom>
            <a:avLst/>
            <a:gdLst/>
            <a:ahLst/>
            <a:cxnLst/>
            <a:rect l="l" t="t" r="r" b="b"/>
            <a:pathLst>
              <a:path w="2698949" h="4407969">
                <a:moveTo>
                  <a:pt x="2698949" y="0"/>
                </a:moveTo>
                <a:lnTo>
                  <a:pt x="0" y="0"/>
                </a:lnTo>
                <a:lnTo>
                  <a:pt x="0" y="4407969"/>
                </a:lnTo>
                <a:lnTo>
                  <a:pt x="2698949" y="4407969"/>
                </a:lnTo>
                <a:lnTo>
                  <a:pt x="2698949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94691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2419471" y="6220816"/>
            <a:ext cx="3306074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84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FDFC"/>
                </a:solidFill>
                <a:latin typeface="Monda Bold"/>
                <a:ea typeface="Monda Bold"/>
                <a:cs typeface="Monda Bold"/>
                <a:sym typeface="Monda Bold"/>
              </a:rPr>
              <a:t>Implementation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302845" y="7021768"/>
            <a:ext cx="6422700" cy="406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FFFDFC"/>
                </a:solidFill>
                <a:latin typeface="Lora"/>
                <a:ea typeface="Lora"/>
                <a:cs typeface="Lora"/>
                <a:sym typeface="Lora"/>
              </a:rPr>
              <a:t>How we created it?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931067" y="4111078"/>
            <a:ext cx="379447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84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FDFC"/>
                </a:solidFill>
                <a:latin typeface="Monda Bold"/>
                <a:ea typeface="Monda Bold"/>
                <a:cs typeface="Monda Bold"/>
                <a:sym typeface="Monda Bold"/>
              </a:rPr>
              <a:t>Project Overview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004901" y="4881124"/>
            <a:ext cx="6720643" cy="406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FFFDFC"/>
                </a:solidFill>
                <a:latin typeface="Lora"/>
                <a:ea typeface="Lora"/>
                <a:cs typeface="Lora"/>
                <a:sym typeface="Lora"/>
              </a:rPr>
              <a:t>What is the project about?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931067" y="8478909"/>
            <a:ext cx="379447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84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FDFC"/>
                </a:solidFill>
                <a:latin typeface="Monda Bold"/>
                <a:ea typeface="Monda Bold"/>
                <a:cs typeface="Monda Bold"/>
                <a:sym typeface="Monda Bold"/>
              </a:rPr>
              <a:t>Conclusion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801846" y="9067502"/>
            <a:ext cx="5933223" cy="84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FFFDFC"/>
                </a:solidFill>
                <a:latin typeface="Lora"/>
                <a:ea typeface="Lora"/>
                <a:cs typeface="Lora"/>
                <a:sym typeface="Lora"/>
              </a:rPr>
              <a:t>What are the final insights and future steps?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451046" y="345429"/>
            <a:ext cx="8158632" cy="3052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1999"/>
              </a:lnSpc>
              <a:spcBef>
                <a:spcPct val="0"/>
              </a:spcBef>
            </a:pPr>
            <a:r>
              <a:rPr lang="en-US" sz="9999" b="1" u="none" strike="noStrike" dirty="0">
                <a:solidFill>
                  <a:srgbClr val="FFE787"/>
                </a:solidFill>
                <a:latin typeface="Poppins" panose="00000500000000000000" pitchFamily="2" charset="0"/>
                <a:ea typeface="Monda Bold"/>
                <a:cs typeface="Poppins" panose="00000500000000000000" pitchFamily="2" charset="0"/>
                <a:sym typeface="Monda Bold"/>
              </a:rPr>
              <a:t>TABLE OF CONTENTS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865172" y="3849141"/>
            <a:ext cx="2437673" cy="150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1999"/>
              </a:lnSpc>
              <a:spcBef>
                <a:spcPct val="0"/>
              </a:spcBef>
            </a:pPr>
            <a:r>
              <a:rPr lang="en-US" sz="9999" b="1" dirty="0">
                <a:solidFill>
                  <a:srgbClr val="FFE787"/>
                </a:solidFill>
                <a:latin typeface="Monda Bold"/>
                <a:ea typeface="Monda Bold"/>
                <a:cs typeface="Monda Bold"/>
                <a:sym typeface="Monda Bold"/>
              </a:rPr>
              <a:t>01.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979427" y="6082241"/>
            <a:ext cx="2437673" cy="150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1999"/>
              </a:lnSpc>
              <a:spcBef>
                <a:spcPct val="0"/>
              </a:spcBef>
            </a:pPr>
            <a:r>
              <a:rPr lang="en-US" sz="9999" b="1" dirty="0">
                <a:solidFill>
                  <a:srgbClr val="FFE787"/>
                </a:solidFill>
                <a:latin typeface="Monda Bold"/>
                <a:ea typeface="Monda Bold"/>
                <a:cs typeface="Monda Bold"/>
                <a:sym typeface="Monda Bold"/>
              </a:rPr>
              <a:t>02.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093683" y="8315341"/>
            <a:ext cx="2437673" cy="150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1999"/>
              </a:lnSpc>
              <a:spcBef>
                <a:spcPct val="0"/>
              </a:spcBef>
            </a:pPr>
            <a:r>
              <a:rPr lang="en-US" sz="9999" b="1" dirty="0">
                <a:solidFill>
                  <a:srgbClr val="FFE787"/>
                </a:solidFill>
                <a:latin typeface="Monda Bold"/>
                <a:ea typeface="Monda Bold"/>
                <a:cs typeface="Monda Bold"/>
                <a:sym typeface="Monda Bold"/>
              </a:rPr>
              <a:t>03.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5476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34213" y="-3799129"/>
            <a:ext cx="22517763" cy="15952364"/>
            <a:chOff x="0" y="0"/>
            <a:chExt cx="30023685" cy="21269818"/>
          </a:xfrm>
        </p:grpSpPr>
        <p:sp>
          <p:nvSpPr>
            <p:cNvPr id="3" name="Freeform 3"/>
            <p:cNvSpPr/>
            <p:nvPr/>
          </p:nvSpPr>
          <p:spPr>
            <a:xfrm>
              <a:off x="11045528" y="0"/>
              <a:ext cx="18978156" cy="18874639"/>
            </a:xfrm>
            <a:custGeom>
              <a:avLst/>
              <a:gdLst/>
              <a:ahLst/>
              <a:cxnLst/>
              <a:rect l="l" t="t" r="r" b="b"/>
              <a:pathLst>
                <a:path w="18978156" h="18874639">
                  <a:moveTo>
                    <a:pt x="0" y="0"/>
                  </a:moveTo>
                  <a:lnTo>
                    <a:pt x="18978157" y="0"/>
                  </a:lnTo>
                  <a:lnTo>
                    <a:pt x="18978157" y="18874639"/>
                  </a:lnTo>
                  <a:lnTo>
                    <a:pt x="0" y="18874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0" y="5443988"/>
              <a:ext cx="15768282" cy="15825830"/>
            </a:xfrm>
            <a:custGeom>
              <a:avLst/>
              <a:gdLst/>
              <a:ahLst/>
              <a:cxnLst/>
              <a:rect l="l" t="t" r="r" b="b"/>
              <a:pathLst>
                <a:path w="15768282" h="15825830">
                  <a:moveTo>
                    <a:pt x="15768282" y="0"/>
                  </a:moveTo>
                  <a:lnTo>
                    <a:pt x="0" y="0"/>
                  </a:lnTo>
                  <a:lnTo>
                    <a:pt x="0" y="15825830"/>
                  </a:lnTo>
                  <a:lnTo>
                    <a:pt x="15768282" y="15825830"/>
                  </a:lnTo>
                  <a:lnTo>
                    <a:pt x="15768282" y="0"/>
                  </a:lnTo>
                  <a:close/>
                </a:path>
              </a:pathLst>
            </a:custGeom>
            <a:blipFill>
              <a:blip r:embed="rId4">
                <a:alphaModFix amt="5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2995501" y="3071989"/>
            <a:ext cx="12696007" cy="4498054"/>
            <a:chOff x="0" y="0"/>
            <a:chExt cx="3343804" cy="118467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43804" cy="1184673"/>
            </a:xfrm>
            <a:custGeom>
              <a:avLst/>
              <a:gdLst/>
              <a:ahLst/>
              <a:cxnLst/>
              <a:rect l="l" t="t" r="r" b="b"/>
              <a:pathLst>
                <a:path w="3343804" h="1184673">
                  <a:moveTo>
                    <a:pt x="31099" y="0"/>
                  </a:moveTo>
                  <a:lnTo>
                    <a:pt x="3312705" y="0"/>
                  </a:lnTo>
                  <a:cubicBezTo>
                    <a:pt x="3329881" y="0"/>
                    <a:pt x="3343804" y="13924"/>
                    <a:pt x="3343804" y="31099"/>
                  </a:cubicBezTo>
                  <a:lnTo>
                    <a:pt x="3343804" y="1153573"/>
                  </a:lnTo>
                  <a:cubicBezTo>
                    <a:pt x="3343804" y="1161821"/>
                    <a:pt x="3340528" y="1169732"/>
                    <a:pt x="3334696" y="1175564"/>
                  </a:cubicBezTo>
                  <a:cubicBezTo>
                    <a:pt x="3328863" y="1181396"/>
                    <a:pt x="3320953" y="1184673"/>
                    <a:pt x="3312705" y="1184673"/>
                  </a:cubicBezTo>
                  <a:lnTo>
                    <a:pt x="31099" y="1184673"/>
                  </a:lnTo>
                  <a:cubicBezTo>
                    <a:pt x="13924" y="1184673"/>
                    <a:pt x="0" y="1170749"/>
                    <a:pt x="0" y="1153573"/>
                  </a:cubicBezTo>
                  <a:lnTo>
                    <a:pt x="0" y="31099"/>
                  </a:lnTo>
                  <a:cubicBezTo>
                    <a:pt x="0" y="13924"/>
                    <a:pt x="13924" y="0"/>
                    <a:pt x="31099" y="0"/>
                  </a:cubicBezTo>
                  <a:close/>
                </a:path>
              </a:pathLst>
            </a:custGeom>
            <a:solidFill>
              <a:srgbClr val="023A5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343804" cy="1232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964337" y="2097486"/>
            <a:ext cx="2359325" cy="235932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23A57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409755" y="3816066"/>
            <a:ext cx="11867501" cy="3052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9999" b="1" dirty="0">
                <a:solidFill>
                  <a:srgbClr val="FFE787"/>
                </a:solidFill>
                <a:latin typeface="Poppins" panose="00000500000000000000" pitchFamily="2" charset="0"/>
                <a:ea typeface="Monda Bold"/>
                <a:cs typeface="Poppins" panose="00000500000000000000" pitchFamily="2" charset="0"/>
                <a:sym typeface="Monda Bold"/>
              </a:rPr>
              <a:t>PROJECT OVERVIEW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94503" y="2309980"/>
            <a:ext cx="2437673" cy="150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9999" b="1" dirty="0">
                <a:solidFill>
                  <a:srgbClr val="FFE787"/>
                </a:solidFill>
                <a:latin typeface="Poppins" panose="00000500000000000000" pitchFamily="2" charset="0"/>
                <a:ea typeface="Monda Bold"/>
                <a:cs typeface="Poppins" panose="00000500000000000000" pitchFamily="2" charset="0"/>
                <a:sym typeface="Monda Bold"/>
              </a:rPr>
              <a:t>01.</a:t>
            </a: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5476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31877" y="1522345"/>
            <a:ext cx="20551754" cy="13937826"/>
          </a:xfrm>
          <a:custGeom>
            <a:avLst/>
            <a:gdLst/>
            <a:ahLst/>
            <a:cxnLst/>
            <a:rect l="l" t="t" r="r" b="b"/>
            <a:pathLst>
              <a:path w="20551754" h="13937826">
                <a:moveTo>
                  <a:pt x="0" y="0"/>
                </a:moveTo>
                <a:lnTo>
                  <a:pt x="20551754" y="0"/>
                </a:lnTo>
                <a:lnTo>
                  <a:pt x="20551754" y="13937827"/>
                </a:lnTo>
                <a:lnTo>
                  <a:pt x="0" y="139378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375467" y="3643003"/>
            <a:ext cx="8044410" cy="6748252"/>
          </a:xfrm>
          <a:custGeom>
            <a:avLst/>
            <a:gdLst/>
            <a:ahLst/>
            <a:cxnLst/>
            <a:rect l="l" t="t" r="r" b="b"/>
            <a:pathLst>
              <a:path w="8044410" h="6748252">
                <a:moveTo>
                  <a:pt x="0" y="0"/>
                </a:moveTo>
                <a:lnTo>
                  <a:pt x="8044410" y="0"/>
                </a:lnTo>
                <a:lnTo>
                  <a:pt x="8044410" y="6748252"/>
                </a:lnTo>
                <a:lnTo>
                  <a:pt x="0" y="67482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168286" y="4205580"/>
            <a:ext cx="1800799" cy="7605281"/>
          </a:xfrm>
          <a:custGeom>
            <a:avLst/>
            <a:gdLst/>
            <a:ahLst/>
            <a:cxnLst/>
            <a:rect l="l" t="t" r="r" b="b"/>
            <a:pathLst>
              <a:path w="1800799" h="7605281">
                <a:moveTo>
                  <a:pt x="0" y="0"/>
                </a:moveTo>
                <a:lnTo>
                  <a:pt x="1800799" y="0"/>
                </a:lnTo>
                <a:lnTo>
                  <a:pt x="1800799" y="7605281"/>
                </a:lnTo>
                <a:lnTo>
                  <a:pt x="0" y="76052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2000"/>
            </a:blip>
            <a:stretch>
              <a:fillRect l="-13386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000337" y="3713979"/>
            <a:ext cx="8044410" cy="6748252"/>
          </a:xfrm>
          <a:custGeom>
            <a:avLst/>
            <a:gdLst/>
            <a:ahLst/>
            <a:cxnLst/>
            <a:rect l="l" t="t" r="r" b="b"/>
            <a:pathLst>
              <a:path w="8044410" h="6748252">
                <a:moveTo>
                  <a:pt x="0" y="0"/>
                </a:moveTo>
                <a:lnTo>
                  <a:pt x="8044411" y="0"/>
                </a:lnTo>
                <a:lnTo>
                  <a:pt x="8044411" y="6748252"/>
                </a:lnTo>
                <a:lnTo>
                  <a:pt x="0" y="67482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6424765" y="4205580"/>
            <a:ext cx="1800799" cy="7605281"/>
          </a:xfrm>
          <a:custGeom>
            <a:avLst/>
            <a:gdLst/>
            <a:ahLst/>
            <a:cxnLst/>
            <a:rect l="l" t="t" r="r" b="b"/>
            <a:pathLst>
              <a:path w="1800799" h="7605281">
                <a:moveTo>
                  <a:pt x="1800798" y="0"/>
                </a:moveTo>
                <a:lnTo>
                  <a:pt x="0" y="0"/>
                </a:lnTo>
                <a:lnTo>
                  <a:pt x="0" y="7605281"/>
                </a:lnTo>
                <a:lnTo>
                  <a:pt x="1800798" y="7605281"/>
                </a:lnTo>
                <a:lnTo>
                  <a:pt x="1800798" y="0"/>
                </a:lnTo>
                <a:close/>
              </a:path>
            </a:pathLst>
          </a:custGeom>
          <a:blipFill>
            <a:blip r:embed="rId6">
              <a:alphaModFix amt="62000"/>
            </a:blip>
            <a:stretch>
              <a:fillRect l="-133864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1243926" y="5143500"/>
            <a:ext cx="7764550" cy="3747258"/>
            <a:chOff x="0" y="0"/>
            <a:chExt cx="2044984" cy="98693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44984" cy="986932"/>
            </a:xfrm>
            <a:custGeom>
              <a:avLst/>
              <a:gdLst/>
              <a:ahLst/>
              <a:cxnLst/>
              <a:rect l="l" t="t" r="r" b="b"/>
              <a:pathLst>
                <a:path w="2044984" h="986932">
                  <a:moveTo>
                    <a:pt x="50851" y="0"/>
                  </a:moveTo>
                  <a:lnTo>
                    <a:pt x="1994133" y="0"/>
                  </a:lnTo>
                  <a:cubicBezTo>
                    <a:pt x="2022218" y="0"/>
                    <a:pt x="2044984" y="22767"/>
                    <a:pt x="2044984" y="50851"/>
                  </a:cubicBezTo>
                  <a:lnTo>
                    <a:pt x="2044984" y="936081"/>
                  </a:lnTo>
                  <a:cubicBezTo>
                    <a:pt x="2044984" y="949567"/>
                    <a:pt x="2039627" y="962502"/>
                    <a:pt x="2030090" y="972038"/>
                  </a:cubicBezTo>
                  <a:cubicBezTo>
                    <a:pt x="2020554" y="981575"/>
                    <a:pt x="2007620" y="986932"/>
                    <a:pt x="1994133" y="986932"/>
                  </a:cubicBezTo>
                  <a:lnTo>
                    <a:pt x="50851" y="986932"/>
                  </a:lnTo>
                  <a:cubicBezTo>
                    <a:pt x="37365" y="986932"/>
                    <a:pt x="24430" y="981575"/>
                    <a:pt x="14894" y="972038"/>
                  </a:cubicBezTo>
                  <a:cubicBezTo>
                    <a:pt x="5358" y="962502"/>
                    <a:pt x="0" y="949567"/>
                    <a:pt x="0" y="936081"/>
                  </a:cubicBezTo>
                  <a:lnTo>
                    <a:pt x="0" y="50851"/>
                  </a:lnTo>
                  <a:cubicBezTo>
                    <a:pt x="0" y="37365"/>
                    <a:pt x="5358" y="24430"/>
                    <a:pt x="14894" y="14894"/>
                  </a:cubicBezTo>
                  <a:cubicBezTo>
                    <a:pt x="24430" y="5358"/>
                    <a:pt x="37365" y="0"/>
                    <a:pt x="50851" y="0"/>
                  </a:cubicBezTo>
                  <a:close/>
                </a:path>
              </a:pathLst>
            </a:custGeom>
            <a:solidFill>
              <a:srgbClr val="023A5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044984" cy="10345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720477" y="5143500"/>
            <a:ext cx="7764550" cy="3747258"/>
            <a:chOff x="0" y="0"/>
            <a:chExt cx="2044984" cy="9869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44984" cy="986932"/>
            </a:xfrm>
            <a:custGeom>
              <a:avLst/>
              <a:gdLst/>
              <a:ahLst/>
              <a:cxnLst/>
              <a:rect l="l" t="t" r="r" b="b"/>
              <a:pathLst>
                <a:path w="2044984" h="986932">
                  <a:moveTo>
                    <a:pt x="50851" y="0"/>
                  </a:moveTo>
                  <a:lnTo>
                    <a:pt x="1994133" y="0"/>
                  </a:lnTo>
                  <a:cubicBezTo>
                    <a:pt x="2022218" y="0"/>
                    <a:pt x="2044984" y="22767"/>
                    <a:pt x="2044984" y="50851"/>
                  </a:cubicBezTo>
                  <a:lnTo>
                    <a:pt x="2044984" y="936081"/>
                  </a:lnTo>
                  <a:cubicBezTo>
                    <a:pt x="2044984" y="949567"/>
                    <a:pt x="2039627" y="962502"/>
                    <a:pt x="2030090" y="972038"/>
                  </a:cubicBezTo>
                  <a:cubicBezTo>
                    <a:pt x="2020554" y="981575"/>
                    <a:pt x="2007620" y="986932"/>
                    <a:pt x="1994133" y="986932"/>
                  </a:cubicBezTo>
                  <a:lnTo>
                    <a:pt x="50851" y="986932"/>
                  </a:lnTo>
                  <a:cubicBezTo>
                    <a:pt x="37365" y="986932"/>
                    <a:pt x="24430" y="981575"/>
                    <a:pt x="14894" y="972038"/>
                  </a:cubicBezTo>
                  <a:cubicBezTo>
                    <a:pt x="5358" y="962502"/>
                    <a:pt x="0" y="949567"/>
                    <a:pt x="0" y="936081"/>
                  </a:cubicBezTo>
                  <a:lnTo>
                    <a:pt x="0" y="50851"/>
                  </a:lnTo>
                  <a:cubicBezTo>
                    <a:pt x="0" y="37365"/>
                    <a:pt x="5358" y="24430"/>
                    <a:pt x="14894" y="14894"/>
                  </a:cubicBezTo>
                  <a:cubicBezTo>
                    <a:pt x="24430" y="5358"/>
                    <a:pt x="37365" y="0"/>
                    <a:pt x="50851" y="0"/>
                  </a:cubicBezTo>
                  <a:close/>
                </a:path>
              </a:pathLst>
            </a:custGeom>
            <a:solidFill>
              <a:srgbClr val="023A57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2044984" cy="10345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675175" y="6207686"/>
            <a:ext cx="4584125" cy="1655161"/>
            <a:chOff x="0" y="0"/>
            <a:chExt cx="6112166" cy="2206880"/>
          </a:xfrm>
        </p:grpSpPr>
        <p:sp>
          <p:nvSpPr>
            <p:cNvPr id="14" name="TextBox 14"/>
            <p:cNvSpPr txBox="1"/>
            <p:nvPr/>
          </p:nvSpPr>
          <p:spPr>
            <a:xfrm>
              <a:off x="0" y="0"/>
              <a:ext cx="6112166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r>
                <a:rPr lang="en-US" sz="3200" b="1" dirty="0">
                  <a:solidFill>
                    <a:srgbClr val="FFFDFC"/>
                  </a:solidFill>
                  <a:latin typeface="Monda Bold"/>
                  <a:ea typeface="Monda Bold"/>
                  <a:cs typeface="Monda Bold"/>
                  <a:sym typeface="Monda Bold"/>
                </a:rPr>
                <a:t>Pollution Increase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084094"/>
              <a:ext cx="5553366" cy="11227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399" u="none" dirty="0">
                  <a:solidFill>
                    <a:srgbClr val="FFFDFC"/>
                  </a:solidFill>
                  <a:latin typeface="Lora"/>
                  <a:ea typeface="Lora"/>
                  <a:cs typeface="Lora"/>
                  <a:sym typeface="Lora"/>
                </a:rPr>
                <a:t>Idling vehicles contribute to air pollution.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62601" y="6246476"/>
            <a:ext cx="5762163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84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FDFC"/>
                </a:solidFill>
                <a:latin typeface="Monda Bold"/>
                <a:ea typeface="Monda Bold"/>
                <a:cs typeface="Monda Bold"/>
                <a:sym typeface="Monda Bold"/>
              </a:rPr>
              <a:t>Traffic Congestion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40640" y="7050005"/>
            <a:ext cx="4584125" cy="84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399" u="none" dirty="0">
                <a:solidFill>
                  <a:srgbClr val="FFFDFC"/>
                </a:solidFill>
                <a:latin typeface="Lora"/>
                <a:ea typeface="Lora"/>
                <a:cs typeface="Lora"/>
                <a:sym typeface="Lora"/>
              </a:rPr>
              <a:t> Overloaded roads lead to delays and inefficiency.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340887" y="774633"/>
            <a:ext cx="7606227" cy="150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9999" b="1" u="none" strike="noStrike" dirty="0">
                <a:solidFill>
                  <a:srgbClr val="FFE787"/>
                </a:solidFill>
                <a:latin typeface="Poppins" panose="00000500000000000000" pitchFamily="2" charset="0"/>
                <a:ea typeface="Monda Bold"/>
                <a:cs typeface="Poppins" panose="00000500000000000000" pitchFamily="2" charset="0"/>
                <a:sym typeface="Monda Bold"/>
              </a:rPr>
              <a:t>PROBLEMS</a:t>
            </a:r>
          </a:p>
        </p:txBody>
      </p:sp>
      <p:sp>
        <p:nvSpPr>
          <p:cNvPr id="19" name="Freeform 19"/>
          <p:cNvSpPr/>
          <p:nvPr/>
        </p:nvSpPr>
        <p:spPr>
          <a:xfrm>
            <a:off x="-720477" y="301449"/>
            <a:ext cx="4253614" cy="3568249"/>
          </a:xfrm>
          <a:custGeom>
            <a:avLst/>
            <a:gdLst/>
            <a:ahLst/>
            <a:cxnLst/>
            <a:rect l="l" t="t" r="r" b="b"/>
            <a:pathLst>
              <a:path w="4253614" h="3568249">
                <a:moveTo>
                  <a:pt x="0" y="0"/>
                </a:moveTo>
                <a:lnTo>
                  <a:pt x="4253615" y="0"/>
                </a:lnTo>
                <a:lnTo>
                  <a:pt x="4253615" y="3568250"/>
                </a:lnTo>
                <a:lnTo>
                  <a:pt x="0" y="3568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4756863" y="301449"/>
            <a:ext cx="4253614" cy="3568249"/>
          </a:xfrm>
          <a:custGeom>
            <a:avLst/>
            <a:gdLst/>
            <a:ahLst/>
            <a:cxnLst/>
            <a:rect l="l" t="t" r="r" b="b"/>
            <a:pathLst>
              <a:path w="4253614" h="3568249">
                <a:moveTo>
                  <a:pt x="0" y="0"/>
                </a:moveTo>
                <a:lnTo>
                  <a:pt x="4253615" y="0"/>
                </a:lnTo>
                <a:lnTo>
                  <a:pt x="4253615" y="3568250"/>
                </a:lnTo>
                <a:lnTo>
                  <a:pt x="0" y="3568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4146271" y="563587"/>
            <a:ext cx="979930" cy="4138522"/>
          </a:xfrm>
          <a:custGeom>
            <a:avLst/>
            <a:gdLst/>
            <a:ahLst/>
            <a:cxnLst/>
            <a:rect l="l" t="t" r="r" b="b"/>
            <a:pathLst>
              <a:path w="979930" h="4138522">
                <a:moveTo>
                  <a:pt x="0" y="0"/>
                </a:moveTo>
                <a:lnTo>
                  <a:pt x="979930" y="0"/>
                </a:lnTo>
                <a:lnTo>
                  <a:pt x="979930" y="4138522"/>
                </a:lnTo>
                <a:lnTo>
                  <a:pt x="0" y="41385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2000"/>
            </a:blip>
            <a:stretch>
              <a:fillRect l="-133864"/>
            </a:stretch>
          </a:blipFill>
        </p:spPr>
      </p:sp>
      <p:sp>
        <p:nvSpPr>
          <p:cNvPr id="22" name="Freeform 22"/>
          <p:cNvSpPr/>
          <p:nvPr/>
        </p:nvSpPr>
        <p:spPr>
          <a:xfrm flipH="1">
            <a:off x="3152772" y="563587"/>
            <a:ext cx="979930" cy="4138522"/>
          </a:xfrm>
          <a:custGeom>
            <a:avLst/>
            <a:gdLst/>
            <a:ahLst/>
            <a:cxnLst/>
            <a:rect l="l" t="t" r="r" b="b"/>
            <a:pathLst>
              <a:path w="979930" h="4138522">
                <a:moveTo>
                  <a:pt x="979930" y="0"/>
                </a:moveTo>
                <a:lnTo>
                  <a:pt x="0" y="0"/>
                </a:lnTo>
                <a:lnTo>
                  <a:pt x="0" y="4138522"/>
                </a:lnTo>
                <a:lnTo>
                  <a:pt x="979930" y="4138522"/>
                </a:lnTo>
                <a:lnTo>
                  <a:pt x="979930" y="0"/>
                </a:lnTo>
                <a:close/>
              </a:path>
            </a:pathLst>
          </a:custGeom>
          <a:blipFill>
            <a:blip r:embed="rId6">
              <a:alphaModFix amt="62000"/>
            </a:blip>
            <a:stretch>
              <a:fillRect l="-133864"/>
            </a:stretch>
          </a:blipFill>
        </p:spPr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5476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86D360-B7A0-8D9F-C4B7-35F7E0132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4B9EAEF-C8A2-A1AC-02CF-D2B88D334711}"/>
              </a:ext>
            </a:extLst>
          </p:cNvPr>
          <p:cNvSpPr/>
          <p:nvPr/>
        </p:nvSpPr>
        <p:spPr>
          <a:xfrm>
            <a:off x="275721" y="2652530"/>
            <a:ext cx="4920061" cy="7798368"/>
          </a:xfrm>
          <a:custGeom>
            <a:avLst/>
            <a:gdLst/>
            <a:ahLst/>
            <a:cxnLst/>
            <a:rect l="l" t="t" r="r" b="b"/>
            <a:pathLst>
              <a:path w="4920061" h="7798368">
                <a:moveTo>
                  <a:pt x="0" y="0"/>
                </a:moveTo>
                <a:lnTo>
                  <a:pt x="4920061" y="0"/>
                </a:lnTo>
                <a:lnTo>
                  <a:pt x="4920061" y="7798368"/>
                </a:lnTo>
                <a:lnTo>
                  <a:pt x="0" y="7798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5719E9F-2F88-D663-14DA-C3ACF7451B2C}"/>
              </a:ext>
            </a:extLst>
          </p:cNvPr>
          <p:cNvSpPr/>
          <p:nvPr/>
        </p:nvSpPr>
        <p:spPr>
          <a:xfrm>
            <a:off x="1672130" y="2918597"/>
            <a:ext cx="1934476" cy="1934476"/>
          </a:xfrm>
          <a:custGeom>
            <a:avLst/>
            <a:gdLst/>
            <a:ahLst/>
            <a:cxnLst/>
            <a:rect l="l" t="t" r="r" b="b"/>
            <a:pathLst>
              <a:path w="1934476" h="1934476">
                <a:moveTo>
                  <a:pt x="0" y="0"/>
                </a:moveTo>
                <a:lnTo>
                  <a:pt x="1934476" y="0"/>
                </a:lnTo>
                <a:lnTo>
                  <a:pt x="1934476" y="1934477"/>
                </a:lnTo>
                <a:lnTo>
                  <a:pt x="0" y="19344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6D71617-2FEE-B1AD-AC4E-A50E8562690B}"/>
              </a:ext>
            </a:extLst>
          </p:cNvPr>
          <p:cNvSpPr/>
          <p:nvPr/>
        </p:nvSpPr>
        <p:spPr>
          <a:xfrm>
            <a:off x="723945" y="2211445"/>
            <a:ext cx="3970940" cy="3386881"/>
          </a:xfrm>
          <a:custGeom>
            <a:avLst/>
            <a:gdLst/>
            <a:ahLst/>
            <a:cxnLst/>
            <a:rect l="l" t="t" r="r" b="b"/>
            <a:pathLst>
              <a:path w="3970940" h="3386881">
                <a:moveTo>
                  <a:pt x="0" y="0"/>
                </a:moveTo>
                <a:lnTo>
                  <a:pt x="3970941" y="0"/>
                </a:lnTo>
                <a:lnTo>
                  <a:pt x="3970941" y="3386881"/>
                </a:lnTo>
                <a:lnTo>
                  <a:pt x="0" y="33868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1000"/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B84BFB2-A616-451B-873E-08EB774C977F}"/>
              </a:ext>
            </a:extLst>
          </p:cNvPr>
          <p:cNvSpPr txBox="1"/>
          <p:nvPr/>
        </p:nvSpPr>
        <p:spPr>
          <a:xfrm>
            <a:off x="11506200" y="2219708"/>
            <a:ext cx="4584125" cy="488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40"/>
              </a:lnSpc>
            </a:pPr>
            <a:r>
              <a:rPr lang="en-US" sz="3200" b="1" dirty="0">
                <a:solidFill>
                  <a:srgbClr val="FFFDFC"/>
                </a:solidFill>
                <a:latin typeface="Monda Bold"/>
                <a:ea typeface="Monda Bold"/>
                <a:cs typeface="Monda Bold"/>
                <a:sym typeface="Monda Bold"/>
              </a:rPr>
              <a:t>Air Quality Sensor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0C1246B-F665-8E89-C22F-79A392975DF6}"/>
              </a:ext>
            </a:extLst>
          </p:cNvPr>
          <p:cNvSpPr txBox="1"/>
          <p:nvPr/>
        </p:nvSpPr>
        <p:spPr>
          <a:xfrm>
            <a:off x="6612637" y="2211445"/>
            <a:ext cx="4584125" cy="1950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b="1" dirty="0">
                <a:solidFill>
                  <a:srgbClr val="FFFDFC"/>
                </a:solidFill>
                <a:latin typeface="Monda Bold"/>
                <a:ea typeface="Monda Bold"/>
                <a:cs typeface="Monda Bold"/>
                <a:sym typeface="Monda Bold"/>
              </a:rPr>
              <a:t>Integrated Raspberry Pi 5 for traffic analyzation </a:t>
            </a:r>
          </a:p>
          <a:p>
            <a:pPr algn="l">
              <a:lnSpc>
                <a:spcPts val="3840"/>
              </a:lnSpc>
            </a:pPr>
            <a:endParaRPr lang="en-US" sz="3200" b="1" dirty="0">
              <a:solidFill>
                <a:srgbClr val="FFFDFC"/>
              </a:solidFill>
              <a:latin typeface="Monda Bold"/>
              <a:ea typeface="Monda Bold"/>
              <a:cs typeface="Monda Bold"/>
              <a:sym typeface="Monda Bold"/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0071123F-C849-DBAE-0DEE-1DA4BFD192AE}"/>
              </a:ext>
            </a:extLst>
          </p:cNvPr>
          <p:cNvSpPr/>
          <p:nvPr/>
        </p:nvSpPr>
        <p:spPr>
          <a:xfrm>
            <a:off x="738050" y="3873509"/>
            <a:ext cx="3970940" cy="3386881"/>
          </a:xfrm>
          <a:custGeom>
            <a:avLst/>
            <a:gdLst/>
            <a:ahLst/>
            <a:cxnLst/>
            <a:rect l="l" t="t" r="r" b="b"/>
            <a:pathLst>
              <a:path w="3970940" h="3386881">
                <a:moveTo>
                  <a:pt x="0" y="0"/>
                </a:moveTo>
                <a:lnTo>
                  <a:pt x="3970941" y="0"/>
                </a:lnTo>
                <a:lnTo>
                  <a:pt x="3970941" y="3386881"/>
                </a:lnTo>
                <a:lnTo>
                  <a:pt x="0" y="33868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68DB9063-B9D2-1896-1045-919534748FDD}"/>
              </a:ext>
            </a:extLst>
          </p:cNvPr>
          <p:cNvSpPr/>
          <p:nvPr/>
        </p:nvSpPr>
        <p:spPr>
          <a:xfrm flipV="1">
            <a:off x="2743200" y="2818524"/>
            <a:ext cx="3751674" cy="2705975"/>
          </a:xfrm>
          <a:prstGeom prst="line">
            <a:avLst/>
          </a:prstGeom>
          <a:ln w="3810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D34EECA4-9A92-EFE9-E9BC-E631639EE795}"/>
              </a:ext>
            </a:extLst>
          </p:cNvPr>
          <p:cNvSpPr/>
          <p:nvPr/>
        </p:nvSpPr>
        <p:spPr>
          <a:xfrm>
            <a:off x="1029407" y="5862926"/>
            <a:ext cx="3450789" cy="2819582"/>
          </a:xfrm>
          <a:custGeom>
            <a:avLst/>
            <a:gdLst/>
            <a:ahLst/>
            <a:cxnLst/>
            <a:rect l="l" t="t" r="r" b="b"/>
            <a:pathLst>
              <a:path w="3450789" h="2819582">
                <a:moveTo>
                  <a:pt x="0" y="0"/>
                </a:moveTo>
                <a:lnTo>
                  <a:pt x="3450789" y="0"/>
                </a:lnTo>
                <a:lnTo>
                  <a:pt x="3450789" y="2819582"/>
                </a:lnTo>
                <a:lnTo>
                  <a:pt x="0" y="28195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B96CADF3-8418-CF83-3FEB-9A5A42485A07}"/>
              </a:ext>
            </a:extLst>
          </p:cNvPr>
          <p:cNvSpPr txBox="1"/>
          <p:nvPr/>
        </p:nvSpPr>
        <p:spPr>
          <a:xfrm>
            <a:off x="3503874" y="503062"/>
            <a:ext cx="10734080" cy="150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9999" b="1" u="none" strike="noStrike" dirty="0">
                <a:solidFill>
                  <a:srgbClr val="FFE787"/>
                </a:solidFill>
                <a:latin typeface="Poppins" panose="00000500000000000000" pitchFamily="2" charset="0"/>
                <a:ea typeface="Monda Bold"/>
                <a:cs typeface="Poppins" panose="00000500000000000000" pitchFamily="2" charset="0"/>
                <a:sym typeface="Monda Bold"/>
              </a:rPr>
              <a:t>SCOPE OF WORK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DBE0C3CF-F6D2-0D7D-3052-5BF85E8C4B17}"/>
              </a:ext>
            </a:extLst>
          </p:cNvPr>
          <p:cNvSpPr txBox="1"/>
          <p:nvPr/>
        </p:nvSpPr>
        <p:spPr>
          <a:xfrm>
            <a:off x="12778035" y="8006074"/>
            <a:ext cx="4584125" cy="1463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 b="1" dirty="0">
                <a:solidFill>
                  <a:srgbClr val="FFFDFC"/>
                </a:solidFill>
                <a:latin typeface="Monda Bold"/>
                <a:ea typeface="Monda Bold"/>
                <a:cs typeface="Monda Bold"/>
                <a:sym typeface="Monda Bold"/>
              </a:rPr>
              <a:t>Camera control</a:t>
            </a:r>
          </a:p>
          <a:p>
            <a:pPr>
              <a:lnSpc>
                <a:spcPts val="3840"/>
              </a:lnSpc>
            </a:pPr>
            <a:r>
              <a:rPr lang="en-US" sz="3200" b="1" dirty="0">
                <a:solidFill>
                  <a:srgbClr val="FFFDFC"/>
                </a:solidFill>
                <a:latin typeface="Monda Bold"/>
                <a:ea typeface="Monda Bold"/>
                <a:cs typeface="Monda Bold"/>
                <a:sym typeface="Monda Bold"/>
              </a:rPr>
              <a:t>which is feeding the algorithm data</a:t>
            </a:r>
          </a:p>
        </p:txBody>
      </p:sp>
      <p:pic>
        <p:nvPicPr>
          <p:cNvPr id="25" name="Picture 24" descr="A camera with a blue and green gradient&#10;&#10;AI-generated content may be incorrect.">
            <a:extLst>
              <a:ext uri="{FF2B5EF4-FFF2-40B4-BE49-F238E27FC236}">
                <a16:creationId xmlns:a16="http://schemas.microsoft.com/office/drawing/2014/main" id="{D5EA385F-D00C-92C0-442C-B69126BA65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880" y="3996925"/>
            <a:ext cx="4242289" cy="3338905"/>
          </a:xfrm>
          <a:prstGeom prst="rect">
            <a:avLst/>
          </a:prstGeom>
          <a:noFill/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6D87761D-53CD-EB08-5E30-D98A080C8DB3}"/>
              </a:ext>
            </a:extLst>
          </p:cNvPr>
          <p:cNvSpPr/>
          <p:nvPr/>
        </p:nvSpPr>
        <p:spPr>
          <a:xfrm>
            <a:off x="8397133" y="5200343"/>
            <a:ext cx="1251051" cy="1219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 descr="A blue and green logo&#10;&#10;AI-generated content may be incorrect.">
            <a:extLst>
              <a:ext uri="{FF2B5EF4-FFF2-40B4-BE49-F238E27FC236}">
                <a16:creationId xmlns:a16="http://schemas.microsoft.com/office/drawing/2014/main" id="{B1203509-1C75-5BE6-A95C-71B2607DC0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6684" y="4178447"/>
            <a:ext cx="4357371" cy="3157383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18A9BF57-8F2D-A9E3-DD00-CE368D984CB2}"/>
              </a:ext>
            </a:extLst>
          </p:cNvPr>
          <p:cNvSpPr/>
          <p:nvPr/>
        </p:nvSpPr>
        <p:spPr>
          <a:xfrm>
            <a:off x="14935200" y="4858352"/>
            <a:ext cx="457200" cy="45583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6CD6889-521E-63A1-C5AA-6D1ABCBC1359}"/>
              </a:ext>
            </a:extLst>
          </p:cNvPr>
          <p:cNvSpPr/>
          <p:nvPr/>
        </p:nvSpPr>
        <p:spPr>
          <a:xfrm>
            <a:off x="14935200" y="6206036"/>
            <a:ext cx="457200" cy="45583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reeform 11">
            <a:extLst>
              <a:ext uri="{FF2B5EF4-FFF2-40B4-BE49-F238E27FC236}">
                <a16:creationId xmlns:a16="http://schemas.microsoft.com/office/drawing/2014/main" id="{66D5147B-1329-04EC-DF32-8F6E88AA2897}"/>
              </a:ext>
            </a:extLst>
          </p:cNvPr>
          <p:cNvSpPr/>
          <p:nvPr/>
        </p:nvSpPr>
        <p:spPr>
          <a:xfrm>
            <a:off x="7037188" y="4115338"/>
            <a:ext cx="3970940" cy="3386881"/>
          </a:xfrm>
          <a:custGeom>
            <a:avLst/>
            <a:gdLst/>
            <a:ahLst/>
            <a:cxnLst/>
            <a:rect l="l" t="t" r="r" b="b"/>
            <a:pathLst>
              <a:path w="3970940" h="3386881">
                <a:moveTo>
                  <a:pt x="0" y="0"/>
                </a:moveTo>
                <a:lnTo>
                  <a:pt x="3970941" y="0"/>
                </a:lnTo>
                <a:lnTo>
                  <a:pt x="3970941" y="3386881"/>
                </a:lnTo>
                <a:lnTo>
                  <a:pt x="0" y="33868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7" name="Freeform 11">
            <a:extLst>
              <a:ext uri="{FF2B5EF4-FFF2-40B4-BE49-F238E27FC236}">
                <a16:creationId xmlns:a16="http://schemas.microsoft.com/office/drawing/2014/main" id="{791E8FB5-9FB5-2479-B399-BD4F3B23FE70}"/>
              </a:ext>
            </a:extLst>
          </p:cNvPr>
          <p:cNvSpPr/>
          <p:nvPr/>
        </p:nvSpPr>
        <p:spPr>
          <a:xfrm>
            <a:off x="14552065" y="4458007"/>
            <a:ext cx="1223470" cy="1256519"/>
          </a:xfrm>
          <a:custGeom>
            <a:avLst/>
            <a:gdLst/>
            <a:ahLst/>
            <a:cxnLst/>
            <a:rect l="l" t="t" r="r" b="b"/>
            <a:pathLst>
              <a:path w="3970940" h="3386881">
                <a:moveTo>
                  <a:pt x="0" y="0"/>
                </a:moveTo>
                <a:lnTo>
                  <a:pt x="3970941" y="0"/>
                </a:lnTo>
                <a:lnTo>
                  <a:pt x="3970941" y="3386881"/>
                </a:lnTo>
                <a:lnTo>
                  <a:pt x="0" y="33868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8" name="Freeform 11">
            <a:extLst>
              <a:ext uri="{FF2B5EF4-FFF2-40B4-BE49-F238E27FC236}">
                <a16:creationId xmlns:a16="http://schemas.microsoft.com/office/drawing/2014/main" id="{C068B38F-9145-24A8-E3DD-48EA1E447B0C}"/>
              </a:ext>
            </a:extLst>
          </p:cNvPr>
          <p:cNvSpPr/>
          <p:nvPr/>
        </p:nvSpPr>
        <p:spPr>
          <a:xfrm>
            <a:off x="14515194" y="5805691"/>
            <a:ext cx="1223470" cy="1256519"/>
          </a:xfrm>
          <a:custGeom>
            <a:avLst/>
            <a:gdLst/>
            <a:ahLst/>
            <a:cxnLst/>
            <a:rect l="l" t="t" r="r" b="b"/>
            <a:pathLst>
              <a:path w="3970940" h="3386881">
                <a:moveTo>
                  <a:pt x="0" y="0"/>
                </a:moveTo>
                <a:lnTo>
                  <a:pt x="3970941" y="0"/>
                </a:lnTo>
                <a:lnTo>
                  <a:pt x="3970941" y="3386881"/>
                </a:lnTo>
                <a:lnTo>
                  <a:pt x="0" y="33868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0000"/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4" name="AutoShape 14">
            <a:extLst>
              <a:ext uri="{FF2B5EF4-FFF2-40B4-BE49-F238E27FC236}">
                <a16:creationId xmlns:a16="http://schemas.microsoft.com/office/drawing/2014/main" id="{221013A2-BA24-539B-681A-62CD6BCF253D}"/>
              </a:ext>
            </a:extLst>
          </p:cNvPr>
          <p:cNvSpPr/>
          <p:nvPr/>
        </p:nvSpPr>
        <p:spPr>
          <a:xfrm>
            <a:off x="8991599" y="5753100"/>
            <a:ext cx="3420567" cy="2984585"/>
          </a:xfrm>
          <a:prstGeom prst="line">
            <a:avLst/>
          </a:prstGeom>
          <a:ln w="3810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D64FE0ED-C7D2-93B5-EDCE-CDFFC8DFA158}"/>
              </a:ext>
            </a:extLst>
          </p:cNvPr>
          <p:cNvSpPr/>
          <p:nvPr/>
        </p:nvSpPr>
        <p:spPr>
          <a:xfrm>
            <a:off x="14173200" y="2932365"/>
            <a:ext cx="990600" cy="2172575"/>
          </a:xfrm>
          <a:prstGeom prst="line">
            <a:avLst/>
          </a:prstGeom>
          <a:ln w="3810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23441206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5476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20307" y="-6054623"/>
            <a:ext cx="28729810" cy="16854196"/>
            <a:chOff x="0" y="0"/>
            <a:chExt cx="38306413" cy="22472261"/>
          </a:xfrm>
        </p:grpSpPr>
        <p:sp>
          <p:nvSpPr>
            <p:cNvPr id="3" name="Freeform 3"/>
            <p:cNvSpPr/>
            <p:nvPr/>
          </p:nvSpPr>
          <p:spPr>
            <a:xfrm>
              <a:off x="8180722" y="7862775"/>
              <a:ext cx="23563687" cy="14609486"/>
            </a:xfrm>
            <a:custGeom>
              <a:avLst/>
              <a:gdLst/>
              <a:ahLst/>
              <a:cxnLst/>
              <a:rect l="l" t="t" r="r" b="b"/>
              <a:pathLst>
                <a:path w="23563687" h="14609486">
                  <a:moveTo>
                    <a:pt x="0" y="0"/>
                  </a:moveTo>
                  <a:lnTo>
                    <a:pt x="23563687" y="0"/>
                  </a:lnTo>
                  <a:lnTo>
                    <a:pt x="23563687" y="14609486"/>
                  </a:lnTo>
                  <a:lnTo>
                    <a:pt x="0" y="146094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5400000">
              <a:off x="-800573" y="1280555"/>
              <a:ext cx="15725550" cy="14124403"/>
            </a:xfrm>
            <a:custGeom>
              <a:avLst/>
              <a:gdLst/>
              <a:ahLst/>
              <a:cxnLst/>
              <a:rect l="l" t="t" r="r" b="b"/>
              <a:pathLst>
                <a:path w="15725550" h="14124403">
                  <a:moveTo>
                    <a:pt x="0" y="0"/>
                  </a:moveTo>
                  <a:lnTo>
                    <a:pt x="15725549" y="0"/>
                  </a:lnTo>
                  <a:lnTo>
                    <a:pt x="15725549" y="14124403"/>
                  </a:lnTo>
                  <a:lnTo>
                    <a:pt x="0" y="141244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5400000" flipV="1">
              <a:off x="23381436" y="800573"/>
              <a:ext cx="15725550" cy="14124403"/>
            </a:xfrm>
            <a:custGeom>
              <a:avLst/>
              <a:gdLst/>
              <a:ahLst/>
              <a:cxnLst/>
              <a:rect l="l" t="t" r="r" b="b"/>
              <a:pathLst>
                <a:path w="15725550" h="14124403">
                  <a:moveTo>
                    <a:pt x="0" y="14124403"/>
                  </a:moveTo>
                  <a:lnTo>
                    <a:pt x="15725550" y="14124403"/>
                  </a:lnTo>
                  <a:lnTo>
                    <a:pt x="15725550" y="0"/>
                  </a:lnTo>
                  <a:lnTo>
                    <a:pt x="0" y="0"/>
                  </a:lnTo>
                  <a:lnTo>
                    <a:pt x="0" y="14124403"/>
                  </a:lnTo>
                  <a:close/>
                </a:path>
              </a:pathLst>
            </a:custGeom>
            <a:blipFill>
              <a:blip r:embed="rId4">
                <a:alphaModFix amt="7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2995501" y="3071989"/>
            <a:ext cx="12696007" cy="4498054"/>
            <a:chOff x="0" y="0"/>
            <a:chExt cx="3343804" cy="11846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43804" cy="1184673"/>
            </a:xfrm>
            <a:custGeom>
              <a:avLst/>
              <a:gdLst/>
              <a:ahLst/>
              <a:cxnLst/>
              <a:rect l="l" t="t" r="r" b="b"/>
              <a:pathLst>
                <a:path w="3343804" h="1184673">
                  <a:moveTo>
                    <a:pt x="31099" y="0"/>
                  </a:moveTo>
                  <a:lnTo>
                    <a:pt x="3312705" y="0"/>
                  </a:lnTo>
                  <a:cubicBezTo>
                    <a:pt x="3329881" y="0"/>
                    <a:pt x="3343804" y="13924"/>
                    <a:pt x="3343804" y="31099"/>
                  </a:cubicBezTo>
                  <a:lnTo>
                    <a:pt x="3343804" y="1153573"/>
                  </a:lnTo>
                  <a:cubicBezTo>
                    <a:pt x="3343804" y="1161821"/>
                    <a:pt x="3340528" y="1169732"/>
                    <a:pt x="3334696" y="1175564"/>
                  </a:cubicBezTo>
                  <a:cubicBezTo>
                    <a:pt x="3328863" y="1181396"/>
                    <a:pt x="3320953" y="1184673"/>
                    <a:pt x="3312705" y="1184673"/>
                  </a:cubicBezTo>
                  <a:lnTo>
                    <a:pt x="31099" y="1184673"/>
                  </a:lnTo>
                  <a:cubicBezTo>
                    <a:pt x="13924" y="1184673"/>
                    <a:pt x="0" y="1170749"/>
                    <a:pt x="0" y="1153573"/>
                  </a:cubicBezTo>
                  <a:lnTo>
                    <a:pt x="0" y="31099"/>
                  </a:lnTo>
                  <a:cubicBezTo>
                    <a:pt x="0" y="13924"/>
                    <a:pt x="13924" y="0"/>
                    <a:pt x="31099" y="0"/>
                  </a:cubicBezTo>
                  <a:close/>
                </a:path>
              </a:pathLst>
            </a:custGeom>
            <a:solidFill>
              <a:srgbClr val="023A5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343804" cy="1232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964337" y="2097486"/>
            <a:ext cx="2359325" cy="235932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23A57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067743" y="4466337"/>
            <a:ext cx="12551524" cy="150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9999" b="1" dirty="0">
                <a:solidFill>
                  <a:srgbClr val="FFE787"/>
                </a:solidFill>
                <a:latin typeface="Poppins" panose="00000500000000000000" pitchFamily="2" charset="0"/>
                <a:ea typeface="Monda Bold"/>
                <a:cs typeface="Poppins" panose="00000500000000000000" pitchFamily="2" charset="0"/>
                <a:sym typeface="Monda Bold"/>
              </a:rPr>
              <a:t>IMPLEMENTATION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964337" y="2348080"/>
            <a:ext cx="2437673" cy="150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9999" b="1" dirty="0">
                <a:solidFill>
                  <a:srgbClr val="FFE787"/>
                </a:solidFill>
                <a:latin typeface="Poppins" panose="00000500000000000000" pitchFamily="2" charset="0"/>
                <a:ea typeface="Monda Bold"/>
                <a:cs typeface="Poppins" panose="00000500000000000000" pitchFamily="2" charset="0"/>
                <a:sym typeface="Monda Bold"/>
              </a:rPr>
              <a:t>02.</a:t>
            </a:r>
          </a:p>
        </p:txBody>
      </p:sp>
    </p:spTree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5476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73458" y="-336706"/>
            <a:ext cx="9686680" cy="10984895"/>
          </a:xfrm>
          <a:custGeom>
            <a:avLst/>
            <a:gdLst/>
            <a:ahLst/>
            <a:cxnLst/>
            <a:rect l="l" t="t" r="r" b="b"/>
            <a:pathLst>
              <a:path w="9686680" h="10984895">
                <a:moveTo>
                  <a:pt x="0" y="0"/>
                </a:moveTo>
                <a:lnTo>
                  <a:pt x="9686680" y="0"/>
                </a:lnTo>
                <a:lnTo>
                  <a:pt x="9686680" y="10984895"/>
                </a:lnTo>
                <a:lnTo>
                  <a:pt x="0" y="109848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163255" y="1490309"/>
            <a:ext cx="7764550" cy="2354303"/>
            <a:chOff x="0" y="0"/>
            <a:chExt cx="2044984" cy="6200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44984" cy="620063"/>
            </a:xfrm>
            <a:custGeom>
              <a:avLst/>
              <a:gdLst/>
              <a:ahLst/>
              <a:cxnLst/>
              <a:rect l="l" t="t" r="r" b="b"/>
              <a:pathLst>
                <a:path w="2044984" h="620063">
                  <a:moveTo>
                    <a:pt x="50851" y="0"/>
                  </a:moveTo>
                  <a:lnTo>
                    <a:pt x="1994133" y="0"/>
                  </a:lnTo>
                  <a:cubicBezTo>
                    <a:pt x="2022218" y="0"/>
                    <a:pt x="2044984" y="22767"/>
                    <a:pt x="2044984" y="50851"/>
                  </a:cubicBezTo>
                  <a:lnTo>
                    <a:pt x="2044984" y="569212"/>
                  </a:lnTo>
                  <a:cubicBezTo>
                    <a:pt x="2044984" y="582699"/>
                    <a:pt x="2039627" y="595633"/>
                    <a:pt x="2030090" y="605169"/>
                  </a:cubicBezTo>
                  <a:cubicBezTo>
                    <a:pt x="2020554" y="614706"/>
                    <a:pt x="2007620" y="620063"/>
                    <a:pt x="1994133" y="620063"/>
                  </a:cubicBezTo>
                  <a:lnTo>
                    <a:pt x="50851" y="620063"/>
                  </a:lnTo>
                  <a:cubicBezTo>
                    <a:pt x="37365" y="620063"/>
                    <a:pt x="24430" y="614706"/>
                    <a:pt x="14894" y="605169"/>
                  </a:cubicBezTo>
                  <a:cubicBezTo>
                    <a:pt x="5358" y="595633"/>
                    <a:pt x="0" y="582699"/>
                    <a:pt x="0" y="569212"/>
                  </a:cubicBezTo>
                  <a:lnTo>
                    <a:pt x="0" y="50851"/>
                  </a:lnTo>
                  <a:cubicBezTo>
                    <a:pt x="0" y="37365"/>
                    <a:pt x="5358" y="24430"/>
                    <a:pt x="14894" y="14894"/>
                  </a:cubicBezTo>
                  <a:cubicBezTo>
                    <a:pt x="24430" y="5358"/>
                    <a:pt x="37365" y="0"/>
                    <a:pt x="50851" y="0"/>
                  </a:cubicBezTo>
                  <a:close/>
                </a:path>
              </a:pathLst>
            </a:custGeom>
            <a:solidFill>
              <a:srgbClr val="023A5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044984" cy="6676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sp>
        <p:nvSpPr>
          <p:cNvPr id="6" name="Freeform 6"/>
          <p:cNvSpPr/>
          <p:nvPr/>
        </p:nvSpPr>
        <p:spPr>
          <a:xfrm>
            <a:off x="476999" y="1821968"/>
            <a:ext cx="1445846" cy="1616292"/>
          </a:xfrm>
          <a:custGeom>
            <a:avLst/>
            <a:gdLst/>
            <a:ahLst/>
            <a:cxnLst/>
            <a:rect l="l" t="t" r="r" b="b"/>
            <a:pathLst>
              <a:path w="1445846" h="1616292">
                <a:moveTo>
                  <a:pt x="0" y="0"/>
                </a:moveTo>
                <a:lnTo>
                  <a:pt x="1445846" y="0"/>
                </a:lnTo>
                <a:lnTo>
                  <a:pt x="1445846" y="1616292"/>
                </a:lnTo>
                <a:lnTo>
                  <a:pt x="0" y="1616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1163255" y="4197153"/>
            <a:ext cx="7764550" cy="2354303"/>
            <a:chOff x="0" y="0"/>
            <a:chExt cx="2044984" cy="62006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44984" cy="620063"/>
            </a:xfrm>
            <a:custGeom>
              <a:avLst/>
              <a:gdLst/>
              <a:ahLst/>
              <a:cxnLst/>
              <a:rect l="l" t="t" r="r" b="b"/>
              <a:pathLst>
                <a:path w="2044984" h="620063">
                  <a:moveTo>
                    <a:pt x="50851" y="0"/>
                  </a:moveTo>
                  <a:lnTo>
                    <a:pt x="1994133" y="0"/>
                  </a:lnTo>
                  <a:cubicBezTo>
                    <a:pt x="2022218" y="0"/>
                    <a:pt x="2044984" y="22767"/>
                    <a:pt x="2044984" y="50851"/>
                  </a:cubicBezTo>
                  <a:lnTo>
                    <a:pt x="2044984" y="569212"/>
                  </a:lnTo>
                  <a:cubicBezTo>
                    <a:pt x="2044984" y="582699"/>
                    <a:pt x="2039627" y="595633"/>
                    <a:pt x="2030090" y="605169"/>
                  </a:cubicBezTo>
                  <a:cubicBezTo>
                    <a:pt x="2020554" y="614706"/>
                    <a:pt x="2007620" y="620063"/>
                    <a:pt x="1994133" y="620063"/>
                  </a:cubicBezTo>
                  <a:lnTo>
                    <a:pt x="50851" y="620063"/>
                  </a:lnTo>
                  <a:cubicBezTo>
                    <a:pt x="37365" y="620063"/>
                    <a:pt x="24430" y="614706"/>
                    <a:pt x="14894" y="605169"/>
                  </a:cubicBezTo>
                  <a:cubicBezTo>
                    <a:pt x="5358" y="595633"/>
                    <a:pt x="0" y="582699"/>
                    <a:pt x="0" y="569212"/>
                  </a:cubicBezTo>
                  <a:lnTo>
                    <a:pt x="0" y="50851"/>
                  </a:lnTo>
                  <a:cubicBezTo>
                    <a:pt x="0" y="37365"/>
                    <a:pt x="5358" y="24430"/>
                    <a:pt x="14894" y="14894"/>
                  </a:cubicBezTo>
                  <a:cubicBezTo>
                    <a:pt x="24430" y="5358"/>
                    <a:pt x="37365" y="0"/>
                    <a:pt x="50851" y="0"/>
                  </a:cubicBezTo>
                  <a:close/>
                </a:path>
              </a:pathLst>
            </a:custGeom>
            <a:solidFill>
              <a:srgbClr val="023A57"/>
            </a:solidFill>
            <a:ln cap="rnd">
              <a:noFill/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044984" cy="6676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1163255" y="6723171"/>
            <a:ext cx="7764550" cy="2535129"/>
            <a:chOff x="0" y="-47625"/>
            <a:chExt cx="2044984" cy="66768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44984" cy="620063"/>
            </a:xfrm>
            <a:custGeom>
              <a:avLst/>
              <a:gdLst/>
              <a:ahLst/>
              <a:cxnLst/>
              <a:rect l="l" t="t" r="r" b="b"/>
              <a:pathLst>
                <a:path w="2044984" h="620063">
                  <a:moveTo>
                    <a:pt x="50851" y="0"/>
                  </a:moveTo>
                  <a:lnTo>
                    <a:pt x="1994133" y="0"/>
                  </a:lnTo>
                  <a:cubicBezTo>
                    <a:pt x="2022218" y="0"/>
                    <a:pt x="2044984" y="22767"/>
                    <a:pt x="2044984" y="50851"/>
                  </a:cubicBezTo>
                  <a:lnTo>
                    <a:pt x="2044984" y="569212"/>
                  </a:lnTo>
                  <a:cubicBezTo>
                    <a:pt x="2044984" y="582699"/>
                    <a:pt x="2039627" y="595633"/>
                    <a:pt x="2030090" y="605169"/>
                  </a:cubicBezTo>
                  <a:cubicBezTo>
                    <a:pt x="2020554" y="614706"/>
                    <a:pt x="2007620" y="620063"/>
                    <a:pt x="1994133" y="620063"/>
                  </a:cubicBezTo>
                  <a:lnTo>
                    <a:pt x="50851" y="620063"/>
                  </a:lnTo>
                  <a:cubicBezTo>
                    <a:pt x="37365" y="620063"/>
                    <a:pt x="24430" y="614706"/>
                    <a:pt x="14894" y="605169"/>
                  </a:cubicBezTo>
                  <a:cubicBezTo>
                    <a:pt x="5358" y="595633"/>
                    <a:pt x="0" y="582699"/>
                    <a:pt x="0" y="569212"/>
                  </a:cubicBezTo>
                  <a:lnTo>
                    <a:pt x="0" y="50851"/>
                  </a:lnTo>
                  <a:cubicBezTo>
                    <a:pt x="0" y="37365"/>
                    <a:pt x="5358" y="24430"/>
                    <a:pt x="14894" y="14894"/>
                  </a:cubicBezTo>
                  <a:cubicBezTo>
                    <a:pt x="24430" y="5358"/>
                    <a:pt x="37365" y="0"/>
                    <a:pt x="50851" y="0"/>
                  </a:cubicBezTo>
                  <a:close/>
                </a:path>
              </a:pathLst>
            </a:custGeom>
            <a:solidFill>
              <a:srgbClr val="023A57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2044984" cy="6676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13" name="Freeform 13"/>
          <p:cNvSpPr/>
          <p:nvPr/>
        </p:nvSpPr>
        <p:spPr>
          <a:xfrm>
            <a:off x="370572" y="7306400"/>
            <a:ext cx="1445846" cy="1616292"/>
          </a:xfrm>
          <a:custGeom>
            <a:avLst/>
            <a:gdLst/>
            <a:ahLst/>
            <a:cxnLst/>
            <a:rect l="l" t="t" r="r" b="b"/>
            <a:pathLst>
              <a:path w="1445846" h="1616292">
                <a:moveTo>
                  <a:pt x="0" y="0"/>
                </a:moveTo>
                <a:lnTo>
                  <a:pt x="1445846" y="0"/>
                </a:lnTo>
                <a:lnTo>
                  <a:pt x="1445846" y="1616292"/>
                </a:lnTo>
                <a:lnTo>
                  <a:pt x="0" y="1616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6601295" y="24401"/>
            <a:ext cx="3638808" cy="6666661"/>
            <a:chOff x="0" y="0"/>
            <a:chExt cx="4851744" cy="8888881"/>
          </a:xfrm>
        </p:grpSpPr>
        <p:sp>
          <p:nvSpPr>
            <p:cNvPr id="15" name="Freeform 15"/>
            <p:cNvSpPr/>
            <p:nvPr/>
          </p:nvSpPr>
          <p:spPr>
            <a:xfrm flipH="1">
              <a:off x="2823087" y="321290"/>
              <a:ext cx="2028657" cy="8567591"/>
            </a:xfrm>
            <a:custGeom>
              <a:avLst/>
              <a:gdLst/>
              <a:ahLst/>
              <a:cxnLst/>
              <a:rect l="l" t="t" r="r" b="b"/>
              <a:pathLst>
                <a:path w="2028657" h="8567591">
                  <a:moveTo>
                    <a:pt x="2028657" y="0"/>
                  </a:moveTo>
                  <a:lnTo>
                    <a:pt x="0" y="0"/>
                  </a:lnTo>
                  <a:lnTo>
                    <a:pt x="0" y="8567591"/>
                  </a:lnTo>
                  <a:lnTo>
                    <a:pt x="2028657" y="8567591"/>
                  </a:lnTo>
                  <a:lnTo>
                    <a:pt x="2028657" y="0"/>
                  </a:lnTo>
                  <a:close/>
                </a:path>
              </a:pathLst>
            </a:custGeom>
            <a:blipFill>
              <a:blip r:embed="rId6">
                <a:alphaModFix amt="62000"/>
              </a:blip>
              <a:stretch>
                <a:fillRect l="-133864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3598599" cy="5877291"/>
            </a:xfrm>
            <a:custGeom>
              <a:avLst/>
              <a:gdLst/>
              <a:ahLst/>
              <a:cxnLst/>
              <a:rect l="l" t="t" r="r" b="b"/>
              <a:pathLst>
                <a:path w="3598599" h="5877291">
                  <a:moveTo>
                    <a:pt x="0" y="0"/>
                  </a:moveTo>
                  <a:lnTo>
                    <a:pt x="3598599" y="0"/>
                  </a:lnTo>
                  <a:lnTo>
                    <a:pt x="3598599" y="5877291"/>
                  </a:lnTo>
                  <a:lnTo>
                    <a:pt x="0" y="5877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-94691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7930809" y="3357731"/>
            <a:ext cx="5871599" cy="10683098"/>
            <a:chOff x="0" y="0"/>
            <a:chExt cx="7828799" cy="14244131"/>
          </a:xfrm>
        </p:grpSpPr>
        <p:sp>
          <p:nvSpPr>
            <p:cNvPr id="18" name="Freeform 18"/>
            <p:cNvSpPr/>
            <p:nvPr/>
          </p:nvSpPr>
          <p:spPr>
            <a:xfrm>
              <a:off x="0" y="577236"/>
              <a:ext cx="3236084" cy="13666895"/>
            </a:xfrm>
            <a:custGeom>
              <a:avLst/>
              <a:gdLst/>
              <a:ahLst/>
              <a:cxnLst/>
              <a:rect l="l" t="t" r="r" b="b"/>
              <a:pathLst>
                <a:path w="3236084" h="13666895">
                  <a:moveTo>
                    <a:pt x="0" y="0"/>
                  </a:moveTo>
                  <a:lnTo>
                    <a:pt x="3236084" y="0"/>
                  </a:lnTo>
                  <a:lnTo>
                    <a:pt x="3236084" y="13666895"/>
                  </a:lnTo>
                  <a:lnTo>
                    <a:pt x="0" y="136668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62000"/>
              </a:blip>
              <a:stretch>
                <a:fillRect l="-133864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 flipH="1">
              <a:off x="2088367" y="0"/>
              <a:ext cx="5740432" cy="9375369"/>
            </a:xfrm>
            <a:custGeom>
              <a:avLst/>
              <a:gdLst/>
              <a:ahLst/>
              <a:cxnLst/>
              <a:rect l="l" t="t" r="r" b="b"/>
              <a:pathLst>
                <a:path w="5740432" h="9375369">
                  <a:moveTo>
                    <a:pt x="5740432" y="0"/>
                  </a:moveTo>
                  <a:lnTo>
                    <a:pt x="0" y="0"/>
                  </a:lnTo>
                  <a:lnTo>
                    <a:pt x="0" y="9375369"/>
                  </a:lnTo>
                  <a:lnTo>
                    <a:pt x="5740432" y="9375369"/>
                  </a:lnTo>
                  <a:lnTo>
                    <a:pt x="5740432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-94691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2576219" y="4566158"/>
            <a:ext cx="3306074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FDFC"/>
                </a:solidFill>
                <a:latin typeface="Monda Bold"/>
                <a:ea typeface="Monda Bold"/>
                <a:cs typeface="Monda Bold"/>
                <a:sym typeface="Monda Bold"/>
              </a:rPr>
              <a:t>Objective 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567346" y="5163332"/>
            <a:ext cx="4025077" cy="1278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FFFDFC"/>
                </a:solidFill>
                <a:latin typeface="Lora"/>
                <a:ea typeface="Lora"/>
                <a:cs typeface="Lora"/>
                <a:sym typeface="Lora"/>
              </a:rPr>
              <a:t>Create a web platform for traffic light control and monitoring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576219" y="1821968"/>
            <a:ext cx="379447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FDFC"/>
                </a:solidFill>
                <a:latin typeface="Monda Bold"/>
                <a:ea typeface="Monda Bold"/>
                <a:cs typeface="Monda Bold"/>
                <a:sym typeface="Monda Bold"/>
              </a:rPr>
              <a:t>Objective 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576219" y="2592014"/>
            <a:ext cx="3688051" cy="84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FFFDFC"/>
                </a:solidFill>
                <a:latin typeface="Lora"/>
                <a:ea typeface="Lora"/>
                <a:cs typeface="Lora"/>
                <a:sym typeface="Lora"/>
              </a:rPr>
              <a:t>Develop a Deep Learning Algorithm for traffic flow.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469792" y="7336603"/>
            <a:ext cx="379447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FDFC"/>
                </a:solidFill>
                <a:latin typeface="Monda Bold"/>
                <a:ea typeface="Monda Bold"/>
                <a:cs typeface="Monda Bold"/>
                <a:sym typeface="Monda Bold"/>
              </a:rPr>
              <a:t>Objective 3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1474462" y="1521214"/>
            <a:ext cx="7764550" cy="2354303"/>
            <a:chOff x="0" y="0"/>
            <a:chExt cx="2044984" cy="62006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044984" cy="620063"/>
            </a:xfrm>
            <a:custGeom>
              <a:avLst/>
              <a:gdLst/>
              <a:ahLst/>
              <a:cxnLst/>
              <a:rect l="l" t="t" r="r" b="b"/>
              <a:pathLst>
                <a:path w="2044984" h="620063">
                  <a:moveTo>
                    <a:pt x="50851" y="0"/>
                  </a:moveTo>
                  <a:lnTo>
                    <a:pt x="1994133" y="0"/>
                  </a:lnTo>
                  <a:cubicBezTo>
                    <a:pt x="2022218" y="0"/>
                    <a:pt x="2044984" y="22767"/>
                    <a:pt x="2044984" y="50851"/>
                  </a:cubicBezTo>
                  <a:lnTo>
                    <a:pt x="2044984" y="569212"/>
                  </a:lnTo>
                  <a:cubicBezTo>
                    <a:pt x="2044984" y="582699"/>
                    <a:pt x="2039627" y="595633"/>
                    <a:pt x="2030090" y="605169"/>
                  </a:cubicBezTo>
                  <a:cubicBezTo>
                    <a:pt x="2020554" y="614706"/>
                    <a:pt x="2007620" y="620063"/>
                    <a:pt x="1994133" y="620063"/>
                  </a:cubicBezTo>
                  <a:lnTo>
                    <a:pt x="50851" y="620063"/>
                  </a:lnTo>
                  <a:cubicBezTo>
                    <a:pt x="37365" y="620063"/>
                    <a:pt x="24430" y="614706"/>
                    <a:pt x="14894" y="605169"/>
                  </a:cubicBezTo>
                  <a:cubicBezTo>
                    <a:pt x="5358" y="595633"/>
                    <a:pt x="0" y="582699"/>
                    <a:pt x="0" y="569212"/>
                  </a:cubicBezTo>
                  <a:lnTo>
                    <a:pt x="0" y="50851"/>
                  </a:lnTo>
                  <a:cubicBezTo>
                    <a:pt x="0" y="37365"/>
                    <a:pt x="5358" y="24430"/>
                    <a:pt x="14894" y="14894"/>
                  </a:cubicBezTo>
                  <a:cubicBezTo>
                    <a:pt x="24430" y="5358"/>
                    <a:pt x="37365" y="0"/>
                    <a:pt x="50851" y="0"/>
                  </a:cubicBezTo>
                  <a:close/>
                </a:path>
              </a:pathLst>
            </a:custGeom>
            <a:solidFill>
              <a:srgbClr val="023A57"/>
            </a:solidFill>
            <a:ln cap="rnd">
              <a:noFill/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2044984" cy="6676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29" name="Freeform 29"/>
          <p:cNvSpPr/>
          <p:nvPr/>
        </p:nvSpPr>
        <p:spPr>
          <a:xfrm flipH="1">
            <a:off x="16390751" y="1918773"/>
            <a:ext cx="1445846" cy="1616292"/>
          </a:xfrm>
          <a:custGeom>
            <a:avLst/>
            <a:gdLst/>
            <a:ahLst/>
            <a:cxnLst/>
            <a:rect l="l" t="t" r="r" b="b"/>
            <a:pathLst>
              <a:path w="1445846" h="1616292">
                <a:moveTo>
                  <a:pt x="1445847" y="0"/>
                </a:moveTo>
                <a:lnTo>
                  <a:pt x="0" y="0"/>
                </a:lnTo>
                <a:lnTo>
                  <a:pt x="0" y="1616291"/>
                </a:lnTo>
                <a:lnTo>
                  <a:pt x="1445847" y="1616291"/>
                </a:lnTo>
                <a:lnTo>
                  <a:pt x="144584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11474462" y="4228059"/>
            <a:ext cx="7764550" cy="2354303"/>
            <a:chOff x="0" y="0"/>
            <a:chExt cx="2044984" cy="62006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044984" cy="620063"/>
            </a:xfrm>
            <a:custGeom>
              <a:avLst/>
              <a:gdLst/>
              <a:ahLst/>
              <a:cxnLst/>
              <a:rect l="l" t="t" r="r" b="b"/>
              <a:pathLst>
                <a:path w="2044984" h="620063">
                  <a:moveTo>
                    <a:pt x="50851" y="0"/>
                  </a:moveTo>
                  <a:lnTo>
                    <a:pt x="1994133" y="0"/>
                  </a:lnTo>
                  <a:cubicBezTo>
                    <a:pt x="2022218" y="0"/>
                    <a:pt x="2044984" y="22767"/>
                    <a:pt x="2044984" y="50851"/>
                  </a:cubicBezTo>
                  <a:lnTo>
                    <a:pt x="2044984" y="569212"/>
                  </a:lnTo>
                  <a:cubicBezTo>
                    <a:pt x="2044984" y="582699"/>
                    <a:pt x="2039627" y="595633"/>
                    <a:pt x="2030090" y="605169"/>
                  </a:cubicBezTo>
                  <a:cubicBezTo>
                    <a:pt x="2020554" y="614706"/>
                    <a:pt x="2007620" y="620063"/>
                    <a:pt x="1994133" y="620063"/>
                  </a:cubicBezTo>
                  <a:lnTo>
                    <a:pt x="50851" y="620063"/>
                  </a:lnTo>
                  <a:cubicBezTo>
                    <a:pt x="37365" y="620063"/>
                    <a:pt x="24430" y="614706"/>
                    <a:pt x="14894" y="605169"/>
                  </a:cubicBezTo>
                  <a:cubicBezTo>
                    <a:pt x="5358" y="595633"/>
                    <a:pt x="0" y="582699"/>
                    <a:pt x="0" y="569212"/>
                  </a:cubicBezTo>
                  <a:lnTo>
                    <a:pt x="0" y="50851"/>
                  </a:lnTo>
                  <a:cubicBezTo>
                    <a:pt x="0" y="37365"/>
                    <a:pt x="5358" y="24430"/>
                    <a:pt x="14894" y="14894"/>
                  </a:cubicBezTo>
                  <a:cubicBezTo>
                    <a:pt x="24430" y="5358"/>
                    <a:pt x="37365" y="0"/>
                    <a:pt x="50851" y="0"/>
                  </a:cubicBezTo>
                  <a:close/>
                </a:path>
              </a:pathLst>
            </a:custGeom>
            <a:solidFill>
              <a:srgbClr val="023A57"/>
            </a:solidFill>
            <a:ln cap="rnd">
              <a:noFill/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2044984" cy="6676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474462" y="6934903"/>
            <a:ext cx="7764550" cy="2354303"/>
            <a:chOff x="0" y="0"/>
            <a:chExt cx="2044984" cy="62006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044984" cy="620063"/>
            </a:xfrm>
            <a:custGeom>
              <a:avLst/>
              <a:gdLst/>
              <a:ahLst/>
              <a:cxnLst/>
              <a:rect l="l" t="t" r="r" b="b"/>
              <a:pathLst>
                <a:path w="2044984" h="620063">
                  <a:moveTo>
                    <a:pt x="50851" y="0"/>
                  </a:moveTo>
                  <a:lnTo>
                    <a:pt x="1994133" y="0"/>
                  </a:lnTo>
                  <a:cubicBezTo>
                    <a:pt x="2022218" y="0"/>
                    <a:pt x="2044984" y="22767"/>
                    <a:pt x="2044984" y="50851"/>
                  </a:cubicBezTo>
                  <a:lnTo>
                    <a:pt x="2044984" y="569212"/>
                  </a:lnTo>
                  <a:cubicBezTo>
                    <a:pt x="2044984" y="582699"/>
                    <a:pt x="2039627" y="595633"/>
                    <a:pt x="2030090" y="605169"/>
                  </a:cubicBezTo>
                  <a:cubicBezTo>
                    <a:pt x="2020554" y="614706"/>
                    <a:pt x="2007620" y="620063"/>
                    <a:pt x="1994133" y="620063"/>
                  </a:cubicBezTo>
                  <a:lnTo>
                    <a:pt x="50851" y="620063"/>
                  </a:lnTo>
                  <a:cubicBezTo>
                    <a:pt x="37365" y="620063"/>
                    <a:pt x="24430" y="614706"/>
                    <a:pt x="14894" y="605169"/>
                  </a:cubicBezTo>
                  <a:cubicBezTo>
                    <a:pt x="5358" y="595633"/>
                    <a:pt x="0" y="582699"/>
                    <a:pt x="0" y="569212"/>
                  </a:cubicBezTo>
                  <a:lnTo>
                    <a:pt x="0" y="50851"/>
                  </a:lnTo>
                  <a:cubicBezTo>
                    <a:pt x="0" y="37365"/>
                    <a:pt x="5358" y="24430"/>
                    <a:pt x="14894" y="14894"/>
                  </a:cubicBezTo>
                  <a:cubicBezTo>
                    <a:pt x="24430" y="5358"/>
                    <a:pt x="37365" y="0"/>
                    <a:pt x="50851" y="0"/>
                  </a:cubicBezTo>
                  <a:close/>
                </a:path>
              </a:pathLst>
            </a:custGeom>
            <a:solidFill>
              <a:srgbClr val="023A57"/>
            </a:solidFill>
            <a:ln cap="rnd">
              <a:noFill/>
              <a:prstDash val="solid"/>
              <a:round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2044984" cy="6676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1939049" y="1905673"/>
            <a:ext cx="379447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84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FDFC"/>
                </a:solidFill>
                <a:latin typeface="Monda Bold"/>
                <a:ea typeface="Monda Bold"/>
                <a:cs typeface="Monda Bold"/>
                <a:sym typeface="Monda Bold"/>
              </a:rPr>
              <a:t>Objective 4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045475" y="2675719"/>
            <a:ext cx="3688051" cy="84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FFFDFC"/>
                </a:solidFill>
                <a:latin typeface="Lora"/>
                <a:ea typeface="Lora"/>
                <a:cs typeface="Lora"/>
                <a:sym typeface="Lora"/>
              </a:rPr>
              <a:t>Implement the new AI-powered traffic lights</a:t>
            </a:r>
          </a:p>
        </p:txBody>
      </p:sp>
      <p:sp>
        <p:nvSpPr>
          <p:cNvPr id="38" name="Freeform 38"/>
          <p:cNvSpPr/>
          <p:nvPr/>
        </p:nvSpPr>
        <p:spPr>
          <a:xfrm flipH="1">
            <a:off x="16390751" y="4566158"/>
            <a:ext cx="1445846" cy="1616292"/>
          </a:xfrm>
          <a:custGeom>
            <a:avLst/>
            <a:gdLst/>
            <a:ahLst/>
            <a:cxnLst/>
            <a:rect l="l" t="t" r="r" b="b"/>
            <a:pathLst>
              <a:path w="1445846" h="1616292">
                <a:moveTo>
                  <a:pt x="1445847" y="0"/>
                </a:moveTo>
                <a:lnTo>
                  <a:pt x="0" y="0"/>
                </a:lnTo>
                <a:lnTo>
                  <a:pt x="0" y="1616292"/>
                </a:lnTo>
                <a:lnTo>
                  <a:pt x="1445847" y="1616292"/>
                </a:lnTo>
                <a:lnTo>
                  <a:pt x="144584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9" name="TextBox 39"/>
          <p:cNvSpPr txBox="1"/>
          <p:nvPr/>
        </p:nvSpPr>
        <p:spPr>
          <a:xfrm>
            <a:off x="11939049" y="4581611"/>
            <a:ext cx="379447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84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FDFC"/>
                </a:solidFill>
                <a:latin typeface="Monda Bold"/>
                <a:ea typeface="Monda Bold"/>
                <a:cs typeface="Monda Bold"/>
                <a:sym typeface="Monda Bold"/>
              </a:rPr>
              <a:t>Objective 5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045475" y="5351657"/>
            <a:ext cx="3688051" cy="84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FFFDFC"/>
                </a:solidFill>
                <a:latin typeface="Lora"/>
                <a:ea typeface="Lora"/>
                <a:cs typeface="Lora"/>
                <a:sym typeface="Lora"/>
              </a:rPr>
              <a:t>Improve the AI with the gathered data </a:t>
            </a:r>
          </a:p>
        </p:txBody>
      </p:sp>
      <p:sp>
        <p:nvSpPr>
          <p:cNvPr id="41" name="Freeform 41"/>
          <p:cNvSpPr/>
          <p:nvPr/>
        </p:nvSpPr>
        <p:spPr>
          <a:xfrm flipH="1">
            <a:off x="16390751" y="7213544"/>
            <a:ext cx="1445846" cy="1616292"/>
          </a:xfrm>
          <a:custGeom>
            <a:avLst/>
            <a:gdLst/>
            <a:ahLst/>
            <a:cxnLst/>
            <a:rect l="l" t="t" r="r" b="b"/>
            <a:pathLst>
              <a:path w="1445846" h="1616292">
                <a:moveTo>
                  <a:pt x="1445847" y="0"/>
                </a:moveTo>
                <a:lnTo>
                  <a:pt x="0" y="0"/>
                </a:lnTo>
                <a:lnTo>
                  <a:pt x="0" y="1616292"/>
                </a:lnTo>
                <a:lnTo>
                  <a:pt x="1445847" y="1616292"/>
                </a:lnTo>
                <a:lnTo>
                  <a:pt x="144584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42"/>
          <p:cNvSpPr txBox="1"/>
          <p:nvPr/>
        </p:nvSpPr>
        <p:spPr>
          <a:xfrm>
            <a:off x="11939049" y="7288455"/>
            <a:ext cx="379447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84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FDFC"/>
                </a:solidFill>
                <a:latin typeface="Monda Bold"/>
                <a:ea typeface="Monda Bold"/>
                <a:cs typeface="Monda Bold"/>
                <a:sym typeface="Monda Bold"/>
              </a:rPr>
              <a:t>Objective 6</a:t>
            </a:r>
          </a:p>
        </p:txBody>
      </p:sp>
      <p:sp>
        <p:nvSpPr>
          <p:cNvPr id="44" name="Freeform 44"/>
          <p:cNvSpPr/>
          <p:nvPr/>
        </p:nvSpPr>
        <p:spPr>
          <a:xfrm>
            <a:off x="476999" y="4597064"/>
            <a:ext cx="1445846" cy="1616292"/>
          </a:xfrm>
          <a:custGeom>
            <a:avLst/>
            <a:gdLst/>
            <a:ahLst/>
            <a:cxnLst/>
            <a:rect l="l" t="t" r="r" b="b"/>
            <a:pathLst>
              <a:path w="1445846" h="1616292">
                <a:moveTo>
                  <a:pt x="0" y="0"/>
                </a:moveTo>
                <a:lnTo>
                  <a:pt x="1445846" y="0"/>
                </a:lnTo>
                <a:lnTo>
                  <a:pt x="1445846" y="1616292"/>
                </a:lnTo>
                <a:lnTo>
                  <a:pt x="0" y="1616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5" name="TextBox 21">
            <a:extLst>
              <a:ext uri="{FF2B5EF4-FFF2-40B4-BE49-F238E27FC236}">
                <a16:creationId xmlns:a16="http://schemas.microsoft.com/office/drawing/2014/main" id="{A265280F-9255-4757-35B1-537CDACED52F}"/>
              </a:ext>
            </a:extLst>
          </p:cNvPr>
          <p:cNvSpPr txBox="1"/>
          <p:nvPr/>
        </p:nvSpPr>
        <p:spPr>
          <a:xfrm>
            <a:off x="2496763" y="7987746"/>
            <a:ext cx="3781201" cy="842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FFFDFC"/>
                </a:solidFill>
                <a:latin typeface="Lora"/>
                <a:ea typeface="Lora"/>
                <a:cs typeface="Lora"/>
                <a:sym typeface="Lora"/>
              </a:rPr>
              <a:t>Build a mobile app for users.</a:t>
            </a:r>
          </a:p>
        </p:txBody>
      </p:sp>
      <p:sp>
        <p:nvSpPr>
          <p:cNvPr id="25" name="TextBox 40">
            <a:extLst>
              <a:ext uri="{FF2B5EF4-FFF2-40B4-BE49-F238E27FC236}">
                <a16:creationId xmlns:a16="http://schemas.microsoft.com/office/drawing/2014/main" id="{37EEB3CB-DC76-FA55-5D5D-1BD2709738D8}"/>
              </a:ext>
            </a:extLst>
          </p:cNvPr>
          <p:cNvSpPr txBox="1"/>
          <p:nvPr/>
        </p:nvSpPr>
        <p:spPr>
          <a:xfrm>
            <a:off x="12115800" y="7892664"/>
            <a:ext cx="3727473" cy="1278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FFFDFC"/>
                </a:solidFill>
                <a:latin typeface="Lora"/>
                <a:ea typeface="Lora"/>
                <a:cs typeface="Lora"/>
                <a:sym typeface="Lora"/>
              </a:rPr>
              <a:t> Expand the system and integrate with smart cities</a:t>
            </a:r>
          </a:p>
        </p:txBody>
      </p:sp>
    </p:spTree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5476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52512" y="4134942"/>
            <a:ext cx="10382975" cy="9420190"/>
          </a:xfrm>
          <a:custGeom>
            <a:avLst/>
            <a:gdLst/>
            <a:ahLst/>
            <a:cxnLst/>
            <a:rect l="l" t="t" r="r" b="b"/>
            <a:pathLst>
              <a:path w="10382975" h="9420190">
                <a:moveTo>
                  <a:pt x="0" y="0"/>
                </a:moveTo>
                <a:lnTo>
                  <a:pt x="10382976" y="0"/>
                </a:lnTo>
                <a:lnTo>
                  <a:pt x="10382976" y="9420191"/>
                </a:lnTo>
                <a:lnTo>
                  <a:pt x="0" y="94201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054458" y="5143500"/>
            <a:ext cx="4204842" cy="3816326"/>
            <a:chOff x="0" y="0"/>
            <a:chExt cx="1107448" cy="10051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07448" cy="1005123"/>
            </a:xfrm>
            <a:custGeom>
              <a:avLst/>
              <a:gdLst/>
              <a:ahLst/>
              <a:cxnLst/>
              <a:rect l="l" t="t" r="r" b="b"/>
              <a:pathLst>
                <a:path w="1107448" h="1005123">
                  <a:moveTo>
                    <a:pt x="93901" y="0"/>
                  </a:moveTo>
                  <a:lnTo>
                    <a:pt x="1013547" y="0"/>
                  </a:lnTo>
                  <a:cubicBezTo>
                    <a:pt x="1038451" y="0"/>
                    <a:pt x="1062335" y="9893"/>
                    <a:pt x="1079945" y="27503"/>
                  </a:cubicBezTo>
                  <a:cubicBezTo>
                    <a:pt x="1097555" y="45113"/>
                    <a:pt x="1107448" y="68997"/>
                    <a:pt x="1107448" y="93901"/>
                  </a:cubicBezTo>
                  <a:lnTo>
                    <a:pt x="1107448" y="911222"/>
                  </a:lnTo>
                  <a:cubicBezTo>
                    <a:pt x="1107448" y="963082"/>
                    <a:pt x="1065407" y="1005123"/>
                    <a:pt x="1013547" y="1005123"/>
                  </a:cubicBezTo>
                  <a:lnTo>
                    <a:pt x="93901" y="1005123"/>
                  </a:lnTo>
                  <a:cubicBezTo>
                    <a:pt x="42041" y="1005123"/>
                    <a:pt x="0" y="963082"/>
                    <a:pt x="0" y="911222"/>
                  </a:cubicBezTo>
                  <a:lnTo>
                    <a:pt x="0" y="93901"/>
                  </a:lnTo>
                  <a:cubicBezTo>
                    <a:pt x="0" y="42041"/>
                    <a:pt x="42041" y="0"/>
                    <a:pt x="93901" y="0"/>
                  </a:cubicBezTo>
                  <a:close/>
                </a:path>
              </a:pathLst>
            </a:custGeom>
            <a:solidFill>
              <a:srgbClr val="023A5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107448" cy="1052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91292" y="1162129"/>
            <a:ext cx="4204842" cy="3816326"/>
            <a:chOff x="0" y="0"/>
            <a:chExt cx="1107448" cy="10051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07448" cy="1005123"/>
            </a:xfrm>
            <a:custGeom>
              <a:avLst/>
              <a:gdLst/>
              <a:ahLst/>
              <a:cxnLst/>
              <a:rect l="l" t="t" r="r" b="b"/>
              <a:pathLst>
                <a:path w="1107448" h="1005123">
                  <a:moveTo>
                    <a:pt x="93901" y="0"/>
                  </a:moveTo>
                  <a:lnTo>
                    <a:pt x="1013547" y="0"/>
                  </a:lnTo>
                  <a:cubicBezTo>
                    <a:pt x="1038451" y="0"/>
                    <a:pt x="1062335" y="9893"/>
                    <a:pt x="1079945" y="27503"/>
                  </a:cubicBezTo>
                  <a:cubicBezTo>
                    <a:pt x="1097555" y="45113"/>
                    <a:pt x="1107448" y="68997"/>
                    <a:pt x="1107448" y="93901"/>
                  </a:cubicBezTo>
                  <a:lnTo>
                    <a:pt x="1107448" y="911222"/>
                  </a:lnTo>
                  <a:cubicBezTo>
                    <a:pt x="1107448" y="963082"/>
                    <a:pt x="1065407" y="1005123"/>
                    <a:pt x="1013547" y="1005123"/>
                  </a:cubicBezTo>
                  <a:lnTo>
                    <a:pt x="93901" y="1005123"/>
                  </a:lnTo>
                  <a:cubicBezTo>
                    <a:pt x="42041" y="1005123"/>
                    <a:pt x="0" y="963082"/>
                    <a:pt x="0" y="911222"/>
                  </a:cubicBezTo>
                  <a:lnTo>
                    <a:pt x="0" y="93901"/>
                  </a:lnTo>
                  <a:cubicBezTo>
                    <a:pt x="0" y="42041"/>
                    <a:pt x="42041" y="0"/>
                    <a:pt x="93901" y="0"/>
                  </a:cubicBezTo>
                  <a:close/>
                </a:path>
              </a:pathLst>
            </a:custGeom>
            <a:solidFill>
              <a:srgbClr val="023A5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107448" cy="1052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5143500"/>
            <a:ext cx="4204842" cy="3816326"/>
            <a:chOff x="0" y="0"/>
            <a:chExt cx="1107448" cy="100512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07448" cy="1005123"/>
            </a:xfrm>
            <a:custGeom>
              <a:avLst/>
              <a:gdLst/>
              <a:ahLst/>
              <a:cxnLst/>
              <a:rect l="l" t="t" r="r" b="b"/>
              <a:pathLst>
                <a:path w="1107448" h="1005123">
                  <a:moveTo>
                    <a:pt x="93901" y="0"/>
                  </a:moveTo>
                  <a:lnTo>
                    <a:pt x="1013547" y="0"/>
                  </a:lnTo>
                  <a:cubicBezTo>
                    <a:pt x="1038451" y="0"/>
                    <a:pt x="1062335" y="9893"/>
                    <a:pt x="1079945" y="27503"/>
                  </a:cubicBezTo>
                  <a:cubicBezTo>
                    <a:pt x="1097555" y="45113"/>
                    <a:pt x="1107448" y="68997"/>
                    <a:pt x="1107448" y="93901"/>
                  </a:cubicBezTo>
                  <a:lnTo>
                    <a:pt x="1107448" y="911222"/>
                  </a:lnTo>
                  <a:cubicBezTo>
                    <a:pt x="1107448" y="963082"/>
                    <a:pt x="1065407" y="1005123"/>
                    <a:pt x="1013547" y="1005123"/>
                  </a:cubicBezTo>
                  <a:lnTo>
                    <a:pt x="93901" y="1005123"/>
                  </a:lnTo>
                  <a:cubicBezTo>
                    <a:pt x="42041" y="1005123"/>
                    <a:pt x="0" y="963082"/>
                    <a:pt x="0" y="911222"/>
                  </a:cubicBezTo>
                  <a:lnTo>
                    <a:pt x="0" y="93901"/>
                  </a:lnTo>
                  <a:cubicBezTo>
                    <a:pt x="0" y="42041"/>
                    <a:pt x="42041" y="0"/>
                    <a:pt x="93901" y="0"/>
                  </a:cubicBezTo>
                  <a:close/>
                </a:path>
              </a:pathLst>
            </a:custGeom>
            <a:solidFill>
              <a:srgbClr val="023A57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107448" cy="1052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251830" y="4084024"/>
            <a:ext cx="3822076" cy="9759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FDFC"/>
                </a:solidFill>
                <a:latin typeface="Monda Bold"/>
                <a:ea typeface="Monda Bold"/>
                <a:cs typeface="Monda Bold"/>
                <a:sym typeface="Monda Bold"/>
              </a:rPr>
              <a:t>Amount of pollution reduced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14303" y="184154"/>
            <a:ext cx="3794478" cy="975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FDFC"/>
                </a:solidFill>
                <a:latin typeface="Monda Bold"/>
                <a:ea typeface="Monda Bold"/>
                <a:cs typeface="Monda Bold"/>
                <a:sym typeface="Monda Bold"/>
              </a:rPr>
              <a:t>The time saved on average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412098" y="3967806"/>
            <a:ext cx="3794478" cy="975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FDFC"/>
                </a:solidFill>
                <a:latin typeface="Monda Bold"/>
                <a:ea typeface="Monda Bold"/>
                <a:cs typeface="Monda Bold"/>
                <a:sym typeface="Monda Bold"/>
              </a:rPr>
              <a:t>Reduction in fuel consumption 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-2003522" y="-1503955"/>
            <a:ext cx="7671987" cy="6540369"/>
            <a:chOff x="0" y="0"/>
            <a:chExt cx="10229316" cy="8720492"/>
          </a:xfrm>
        </p:grpSpPr>
        <p:sp>
          <p:nvSpPr>
            <p:cNvPr id="19" name="Freeform 19"/>
            <p:cNvSpPr/>
            <p:nvPr/>
          </p:nvSpPr>
          <p:spPr>
            <a:xfrm flipH="1">
              <a:off x="629677" y="247766"/>
              <a:ext cx="5588000" cy="5486400"/>
            </a:xfrm>
            <a:custGeom>
              <a:avLst/>
              <a:gdLst/>
              <a:ahLst/>
              <a:cxnLst/>
              <a:rect l="l" t="t" r="r" b="b"/>
              <a:pathLst>
                <a:path w="5588000" h="5486400">
                  <a:moveTo>
                    <a:pt x="5588000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5588000" y="5486400"/>
                  </a:lnTo>
                  <a:lnTo>
                    <a:pt x="558800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0229316" cy="8720492"/>
            </a:xfrm>
            <a:custGeom>
              <a:avLst/>
              <a:gdLst/>
              <a:ahLst/>
              <a:cxnLst/>
              <a:rect l="l" t="t" r="r" b="b"/>
              <a:pathLst>
                <a:path w="10229316" h="8720492">
                  <a:moveTo>
                    <a:pt x="0" y="0"/>
                  </a:moveTo>
                  <a:lnTo>
                    <a:pt x="10229316" y="0"/>
                  </a:lnTo>
                  <a:lnTo>
                    <a:pt x="10229316" y="8720492"/>
                  </a:lnTo>
                  <a:lnTo>
                    <a:pt x="0" y="87204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4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220271" y="-1214525"/>
            <a:ext cx="7671987" cy="6540369"/>
            <a:chOff x="0" y="0"/>
            <a:chExt cx="10229316" cy="8720492"/>
          </a:xfrm>
        </p:grpSpPr>
        <p:sp>
          <p:nvSpPr>
            <p:cNvPr id="22" name="Freeform 22"/>
            <p:cNvSpPr/>
            <p:nvPr/>
          </p:nvSpPr>
          <p:spPr>
            <a:xfrm>
              <a:off x="3924705" y="490892"/>
              <a:ext cx="5588000" cy="5486400"/>
            </a:xfrm>
            <a:custGeom>
              <a:avLst/>
              <a:gdLst/>
              <a:ahLst/>
              <a:cxnLst/>
              <a:rect l="l" t="t" r="r" b="b"/>
              <a:pathLst>
                <a:path w="5588000" h="5486400">
                  <a:moveTo>
                    <a:pt x="0" y="0"/>
                  </a:moveTo>
                  <a:lnTo>
                    <a:pt x="5588000" y="0"/>
                  </a:lnTo>
                  <a:lnTo>
                    <a:pt x="55880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10229316" cy="8720492"/>
            </a:xfrm>
            <a:custGeom>
              <a:avLst/>
              <a:gdLst/>
              <a:ahLst/>
              <a:cxnLst/>
              <a:rect l="l" t="t" r="r" b="b"/>
              <a:pathLst>
                <a:path w="10229316" h="8720492">
                  <a:moveTo>
                    <a:pt x="0" y="0"/>
                  </a:moveTo>
                  <a:lnTo>
                    <a:pt x="10229316" y="0"/>
                  </a:lnTo>
                  <a:lnTo>
                    <a:pt x="10229316" y="8720492"/>
                  </a:lnTo>
                  <a:lnTo>
                    <a:pt x="0" y="87204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4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AE3DE64C-D975-4BC5-8832-2C3B8A26CD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998766"/>
              </p:ext>
            </p:extLst>
          </p:nvPr>
        </p:nvGraphicFramePr>
        <p:xfrm>
          <a:off x="1347383" y="5031257"/>
          <a:ext cx="3574495" cy="46056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4E10BDD2-3E92-5E2D-7BC3-B3B5DB5A7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5397162"/>
              </p:ext>
            </p:extLst>
          </p:nvPr>
        </p:nvGraphicFramePr>
        <p:xfrm>
          <a:off x="7417222" y="985437"/>
          <a:ext cx="3574495" cy="46056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76F0FD03-79EE-2310-E019-AB68C3E15F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5065061"/>
              </p:ext>
            </p:extLst>
          </p:nvPr>
        </p:nvGraphicFramePr>
        <p:xfrm>
          <a:off x="13452149" y="4994632"/>
          <a:ext cx="3574495" cy="46056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5476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371600" y="2400300"/>
            <a:ext cx="2301330" cy="2301320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4495800" y="2400300"/>
            <a:ext cx="2301330" cy="2301320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 l="-5884" t="-6118" b="-28019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829330" y="2465154"/>
            <a:ext cx="2301330" cy="2301320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7701951" y="2465154"/>
            <a:ext cx="2301320" cy="2301320"/>
            <a:chOff x="-8772" y="1"/>
            <a:chExt cx="6349972" cy="6349974"/>
          </a:xfrm>
        </p:grpSpPr>
        <p:sp>
          <p:nvSpPr>
            <p:cNvPr id="10" name="Freeform 10"/>
            <p:cNvSpPr/>
            <p:nvPr/>
          </p:nvSpPr>
          <p:spPr>
            <a:xfrm>
              <a:off x="-8772" y="1"/>
              <a:ext cx="6349972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022" t="-4586" r="-985" b="-18710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12832" y="4863388"/>
            <a:ext cx="3136900" cy="96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FDFC"/>
                </a:solidFill>
                <a:latin typeface="Monda Bold"/>
                <a:ea typeface="Monda Bold"/>
                <a:cs typeface="Monda Bold"/>
                <a:sym typeface="Monda Bold"/>
              </a:rPr>
              <a:t>Konstantin </a:t>
            </a:r>
          </a:p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FDFC"/>
                </a:solidFill>
                <a:latin typeface="Monda Bold"/>
                <a:ea typeface="Monda Bold"/>
                <a:cs typeface="Monda Bold"/>
                <a:sym typeface="Monda Bold"/>
              </a:rPr>
              <a:t>Violinov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7772" y="5735007"/>
            <a:ext cx="3136900" cy="3928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000" dirty="0">
                <a:solidFill>
                  <a:srgbClr val="FFFDFC"/>
                </a:solidFill>
                <a:latin typeface="Lora"/>
                <a:ea typeface="Lora"/>
                <a:cs typeface="Lora"/>
                <a:sym typeface="Lora"/>
              </a:rPr>
              <a:t>Lead Engineer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70544" y="588048"/>
            <a:ext cx="12073856" cy="15131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1999"/>
              </a:lnSpc>
              <a:spcBef>
                <a:spcPct val="0"/>
              </a:spcBef>
            </a:pPr>
            <a:r>
              <a:rPr lang="en-US" sz="9999" b="1" u="none" strike="noStrike" dirty="0">
                <a:solidFill>
                  <a:srgbClr val="FFE787"/>
                </a:solidFill>
                <a:latin typeface="Poppins" panose="00000500000000000000" pitchFamily="2" charset="0"/>
                <a:ea typeface="Monda Bold"/>
                <a:cs typeface="Poppins" panose="00000500000000000000" pitchFamily="2" charset="0"/>
                <a:sym typeface="Monda Bold"/>
              </a:rPr>
              <a:t>PROJEC</a:t>
            </a:r>
            <a:r>
              <a:rPr lang="en-US" sz="9999" b="1" dirty="0">
                <a:solidFill>
                  <a:srgbClr val="FFE787"/>
                </a:solidFill>
                <a:latin typeface="Poppins" panose="00000500000000000000" pitchFamily="2" charset="0"/>
                <a:ea typeface="Monda Bold"/>
                <a:cs typeface="Poppins" panose="00000500000000000000" pitchFamily="2" charset="0"/>
                <a:sym typeface="Monda Bold"/>
              </a:rPr>
              <a:t>T TEAM</a:t>
            </a:r>
            <a:endParaRPr lang="en-US" sz="9999" b="1" u="none" strike="noStrike" dirty="0">
              <a:solidFill>
                <a:srgbClr val="FFE787"/>
              </a:solidFill>
              <a:latin typeface="Poppins" panose="00000500000000000000" pitchFamily="2" charset="0"/>
              <a:ea typeface="Monda Bold"/>
              <a:cs typeface="Poppins" panose="00000500000000000000" pitchFamily="2" charset="0"/>
              <a:sym typeface="Monda Bold"/>
            </a:endParaRPr>
          </a:p>
        </p:txBody>
      </p:sp>
      <p:grpSp>
        <p:nvGrpSpPr>
          <p:cNvPr id="35" name="Group 7">
            <a:extLst>
              <a:ext uri="{FF2B5EF4-FFF2-40B4-BE49-F238E27FC236}">
                <a16:creationId xmlns:a16="http://schemas.microsoft.com/office/drawing/2014/main" id="{920F7B66-7E63-A035-88D2-75822B0DB129}"/>
              </a:ext>
            </a:extLst>
          </p:cNvPr>
          <p:cNvGrpSpPr>
            <a:grpSpLocks noChangeAspect="1"/>
          </p:cNvGrpSpPr>
          <p:nvPr/>
        </p:nvGrpSpPr>
        <p:grpSpPr>
          <a:xfrm>
            <a:off x="14038660" y="2401654"/>
            <a:ext cx="2301330" cy="2301320"/>
            <a:chOff x="0" y="0"/>
            <a:chExt cx="6350000" cy="6349975"/>
          </a:xfrm>
        </p:grpSpPr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821EEA35-E7AF-5CAD-6CEA-CD9E90D9053A}"/>
                </a:ext>
              </a:extLst>
            </p:cNvPr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 l="-733" t="-19098" r="-17533" b="-72386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47" name="TextBox 11">
            <a:extLst>
              <a:ext uri="{FF2B5EF4-FFF2-40B4-BE49-F238E27FC236}">
                <a16:creationId xmlns:a16="http://schemas.microsoft.com/office/drawing/2014/main" id="{B4EED891-297D-3E4B-0E9D-EE4DFBD63D60}"/>
              </a:ext>
            </a:extLst>
          </p:cNvPr>
          <p:cNvSpPr txBox="1"/>
          <p:nvPr/>
        </p:nvSpPr>
        <p:spPr>
          <a:xfrm>
            <a:off x="4084243" y="4799600"/>
            <a:ext cx="3136900" cy="96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FDFC"/>
                </a:solidFill>
                <a:latin typeface="Monda Bold"/>
                <a:ea typeface="Monda Bold"/>
                <a:cs typeface="Monda Bold"/>
                <a:sym typeface="Monda Bold"/>
              </a:rPr>
              <a:t>Kaloyan </a:t>
            </a:r>
          </a:p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FDFC"/>
                </a:solidFill>
                <a:latin typeface="Monda Bold"/>
                <a:ea typeface="Monda Bold"/>
                <a:cs typeface="Monda Bold"/>
                <a:sym typeface="Monda Bold"/>
              </a:rPr>
              <a:t>Nikolov</a:t>
            </a:r>
          </a:p>
        </p:txBody>
      </p:sp>
      <p:sp>
        <p:nvSpPr>
          <p:cNvPr id="48" name="TextBox 12">
            <a:extLst>
              <a:ext uri="{FF2B5EF4-FFF2-40B4-BE49-F238E27FC236}">
                <a16:creationId xmlns:a16="http://schemas.microsoft.com/office/drawing/2014/main" id="{B31DE047-D390-9587-EFD0-AB108CE46CE8}"/>
              </a:ext>
            </a:extLst>
          </p:cNvPr>
          <p:cNvSpPr txBox="1"/>
          <p:nvPr/>
        </p:nvSpPr>
        <p:spPr>
          <a:xfrm>
            <a:off x="3322290" y="5735007"/>
            <a:ext cx="3136900" cy="3928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000" dirty="0">
                <a:solidFill>
                  <a:srgbClr val="FFFDFC"/>
                </a:solidFill>
                <a:latin typeface="Lora"/>
                <a:ea typeface="Lora"/>
                <a:cs typeface="Lora"/>
                <a:sym typeface="Lora"/>
              </a:rPr>
              <a:t>Lead Designer </a:t>
            </a:r>
          </a:p>
        </p:txBody>
      </p:sp>
      <p:sp>
        <p:nvSpPr>
          <p:cNvPr id="49" name="TextBox 11">
            <a:extLst>
              <a:ext uri="{FF2B5EF4-FFF2-40B4-BE49-F238E27FC236}">
                <a16:creationId xmlns:a16="http://schemas.microsoft.com/office/drawing/2014/main" id="{2F45279E-09A3-133E-BA78-B5ABFFA7D774}"/>
              </a:ext>
            </a:extLst>
          </p:cNvPr>
          <p:cNvSpPr txBox="1"/>
          <p:nvPr/>
        </p:nvSpPr>
        <p:spPr>
          <a:xfrm>
            <a:off x="7274063" y="4858140"/>
            <a:ext cx="3136900" cy="96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FDFC"/>
                </a:solidFill>
                <a:latin typeface="Monda Bold"/>
                <a:ea typeface="Monda Bold"/>
                <a:cs typeface="Monda Bold"/>
                <a:sym typeface="Monda Bold"/>
              </a:rPr>
              <a:t>Preslav </a:t>
            </a:r>
          </a:p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FDFC"/>
                </a:solidFill>
                <a:latin typeface="Monda Bold"/>
                <a:ea typeface="Monda Bold"/>
                <a:cs typeface="Monda Bold"/>
                <a:sym typeface="Monda Bold"/>
              </a:rPr>
              <a:t>Tsvetanov</a:t>
            </a:r>
          </a:p>
        </p:txBody>
      </p:sp>
      <p:sp>
        <p:nvSpPr>
          <p:cNvPr id="51" name="TextBox 11">
            <a:extLst>
              <a:ext uri="{FF2B5EF4-FFF2-40B4-BE49-F238E27FC236}">
                <a16:creationId xmlns:a16="http://schemas.microsoft.com/office/drawing/2014/main" id="{384B89DC-C026-77D6-E93C-C84BCA731BD1}"/>
              </a:ext>
            </a:extLst>
          </p:cNvPr>
          <p:cNvSpPr txBox="1"/>
          <p:nvPr/>
        </p:nvSpPr>
        <p:spPr>
          <a:xfrm>
            <a:off x="10358043" y="4871623"/>
            <a:ext cx="3136900" cy="96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FDFC"/>
                </a:solidFill>
                <a:latin typeface="Monda Bold"/>
                <a:ea typeface="Monda Bold"/>
                <a:cs typeface="Monda Bold"/>
                <a:sym typeface="Monda Bold"/>
              </a:rPr>
              <a:t>Atanas </a:t>
            </a:r>
          </a:p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FDFC"/>
                </a:solidFill>
                <a:latin typeface="Monda Bold"/>
                <a:ea typeface="Monda Bold"/>
                <a:cs typeface="Monda Bold"/>
                <a:sym typeface="Monda Bold"/>
              </a:rPr>
              <a:t>Chobanov</a:t>
            </a:r>
          </a:p>
        </p:txBody>
      </p:sp>
      <p:sp>
        <p:nvSpPr>
          <p:cNvPr id="53" name="TextBox 11">
            <a:extLst>
              <a:ext uri="{FF2B5EF4-FFF2-40B4-BE49-F238E27FC236}">
                <a16:creationId xmlns:a16="http://schemas.microsoft.com/office/drawing/2014/main" id="{299C0B35-1B7F-13CB-1277-0003B20E028A}"/>
              </a:ext>
            </a:extLst>
          </p:cNvPr>
          <p:cNvSpPr txBox="1"/>
          <p:nvPr/>
        </p:nvSpPr>
        <p:spPr>
          <a:xfrm>
            <a:off x="13705686" y="4858140"/>
            <a:ext cx="3136900" cy="96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FDFC"/>
                </a:solidFill>
                <a:latin typeface="Monda Bold"/>
                <a:ea typeface="Monda Bold"/>
                <a:cs typeface="Monda Bold"/>
                <a:sym typeface="Monda Bold"/>
              </a:rPr>
              <a:t>Mert </a:t>
            </a:r>
          </a:p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FDFC"/>
                </a:solidFill>
                <a:latin typeface="Monda Bold"/>
                <a:ea typeface="Monda Bold"/>
                <a:cs typeface="Monda Bold"/>
                <a:sym typeface="Monda Bold"/>
              </a:rPr>
              <a:t>Elsenev</a:t>
            </a:r>
          </a:p>
        </p:txBody>
      </p:sp>
      <p:grpSp>
        <p:nvGrpSpPr>
          <p:cNvPr id="55" name="Group 3">
            <a:extLst>
              <a:ext uri="{FF2B5EF4-FFF2-40B4-BE49-F238E27FC236}">
                <a16:creationId xmlns:a16="http://schemas.microsoft.com/office/drawing/2014/main" id="{87FD9619-CFC0-BE79-CC6A-74EC70B33EF2}"/>
              </a:ext>
            </a:extLst>
          </p:cNvPr>
          <p:cNvGrpSpPr>
            <a:grpSpLocks noChangeAspect="1"/>
          </p:cNvGrpSpPr>
          <p:nvPr/>
        </p:nvGrpSpPr>
        <p:grpSpPr>
          <a:xfrm>
            <a:off x="1409700" y="7261729"/>
            <a:ext cx="2301330" cy="2301320"/>
            <a:chOff x="0" y="0"/>
            <a:chExt cx="6350000" cy="6349975"/>
          </a:xfrm>
        </p:grpSpPr>
        <p:sp>
          <p:nvSpPr>
            <p:cNvPr id="56" name="Freeform 4">
              <a:extLst>
                <a:ext uri="{FF2B5EF4-FFF2-40B4-BE49-F238E27FC236}">
                  <a16:creationId xmlns:a16="http://schemas.microsoft.com/office/drawing/2014/main" id="{568B8B3E-8519-79DF-5A31-B4A3FE966BA4}"/>
                </a:ext>
              </a:extLst>
            </p:cNvPr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 l="106" t="-1478" r="-1712" b="-24340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57" name="Group 3">
            <a:extLst>
              <a:ext uri="{FF2B5EF4-FFF2-40B4-BE49-F238E27FC236}">
                <a16:creationId xmlns:a16="http://schemas.microsoft.com/office/drawing/2014/main" id="{06827C14-2192-8270-30B8-6515EA5D9D40}"/>
              </a:ext>
            </a:extLst>
          </p:cNvPr>
          <p:cNvGrpSpPr>
            <a:grpSpLocks noChangeAspect="1"/>
          </p:cNvGrpSpPr>
          <p:nvPr/>
        </p:nvGrpSpPr>
        <p:grpSpPr>
          <a:xfrm>
            <a:off x="10829330" y="7262900"/>
            <a:ext cx="2301330" cy="2301320"/>
            <a:chOff x="0" y="0"/>
            <a:chExt cx="6350000" cy="6349975"/>
          </a:xfrm>
        </p:grpSpPr>
        <p:sp>
          <p:nvSpPr>
            <p:cNvPr id="58" name="Freeform 4">
              <a:extLst>
                <a:ext uri="{FF2B5EF4-FFF2-40B4-BE49-F238E27FC236}">
                  <a16:creationId xmlns:a16="http://schemas.microsoft.com/office/drawing/2014/main" id="{4A1FC9B4-D6B5-54AB-F501-7D74743473E4}"/>
                </a:ext>
              </a:extLst>
            </p:cNvPr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 l="-1309" t="-6005" r="414" b="-20187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59" name="TextBox 11">
            <a:extLst>
              <a:ext uri="{FF2B5EF4-FFF2-40B4-BE49-F238E27FC236}">
                <a16:creationId xmlns:a16="http://schemas.microsoft.com/office/drawing/2014/main" id="{064EA1CE-4D91-2E88-9CB5-B5B46FFDD434}"/>
              </a:ext>
            </a:extLst>
          </p:cNvPr>
          <p:cNvSpPr txBox="1"/>
          <p:nvPr/>
        </p:nvSpPr>
        <p:spPr>
          <a:xfrm>
            <a:off x="3711030" y="7689756"/>
            <a:ext cx="3136900" cy="485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384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FDFC"/>
                </a:solidFill>
                <a:latin typeface="Monda Bold"/>
                <a:ea typeface="Monda Bold"/>
                <a:cs typeface="Monda Bold"/>
                <a:sym typeface="Monda Bold"/>
              </a:rPr>
              <a:t>Ivan Georgiev</a:t>
            </a:r>
          </a:p>
        </p:txBody>
      </p:sp>
      <p:sp>
        <p:nvSpPr>
          <p:cNvPr id="60" name="TextBox 12">
            <a:extLst>
              <a:ext uri="{FF2B5EF4-FFF2-40B4-BE49-F238E27FC236}">
                <a16:creationId xmlns:a16="http://schemas.microsoft.com/office/drawing/2014/main" id="{53E136EC-43DE-40C5-72A1-8DB688FB47C4}"/>
              </a:ext>
            </a:extLst>
          </p:cNvPr>
          <p:cNvSpPr txBox="1"/>
          <p:nvPr/>
        </p:nvSpPr>
        <p:spPr>
          <a:xfrm>
            <a:off x="4452590" y="8292884"/>
            <a:ext cx="3136900" cy="8288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000" dirty="0">
                <a:solidFill>
                  <a:srgbClr val="FFFDFC"/>
                </a:solidFill>
                <a:latin typeface="Lora"/>
                <a:ea typeface="Lora"/>
                <a:cs typeface="Lora"/>
                <a:sym typeface="Lora"/>
              </a:rPr>
              <a:t>Lead Frontend</a:t>
            </a:r>
          </a:p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000" dirty="0">
                <a:solidFill>
                  <a:srgbClr val="FFFDFC"/>
                </a:solidFill>
                <a:latin typeface="Lora"/>
                <a:ea typeface="Lora"/>
                <a:cs typeface="Lora"/>
                <a:sym typeface="Lora"/>
              </a:rPr>
              <a:t>Developer</a:t>
            </a:r>
          </a:p>
        </p:txBody>
      </p:sp>
      <p:sp>
        <p:nvSpPr>
          <p:cNvPr id="61" name="TextBox 11">
            <a:extLst>
              <a:ext uri="{FF2B5EF4-FFF2-40B4-BE49-F238E27FC236}">
                <a16:creationId xmlns:a16="http://schemas.microsoft.com/office/drawing/2014/main" id="{3655D901-C452-1164-3237-F7E1864F4B4A}"/>
              </a:ext>
            </a:extLst>
          </p:cNvPr>
          <p:cNvSpPr txBox="1"/>
          <p:nvPr/>
        </p:nvSpPr>
        <p:spPr>
          <a:xfrm>
            <a:off x="13228490" y="7708630"/>
            <a:ext cx="3136900" cy="485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384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FDFC"/>
                </a:solidFill>
                <a:latin typeface="Monda Bold"/>
                <a:ea typeface="Monda Bold"/>
                <a:cs typeface="Monda Bold"/>
                <a:sym typeface="Monda Bold"/>
              </a:rPr>
              <a:t>Velislav Donchev </a:t>
            </a:r>
          </a:p>
        </p:txBody>
      </p:sp>
      <p:sp>
        <p:nvSpPr>
          <p:cNvPr id="62" name="TextBox 12">
            <a:extLst>
              <a:ext uri="{FF2B5EF4-FFF2-40B4-BE49-F238E27FC236}">
                <a16:creationId xmlns:a16="http://schemas.microsoft.com/office/drawing/2014/main" id="{147A78C3-DC61-5BBC-C88A-B554B78A9B28}"/>
              </a:ext>
            </a:extLst>
          </p:cNvPr>
          <p:cNvSpPr txBox="1"/>
          <p:nvPr/>
        </p:nvSpPr>
        <p:spPr>
          <a:xfrm>
            <a:off x="13494943" y="8292885"/>
            <a:ext cx="3136900" cy="8288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000" dirty="0">
                <a:solidFill>
                  <a:srgbClr val="FFFDFC"/>
                </a:solidFill>
                <a:latin typeface="Lora"/>
                <a:ea typeface="Lora"/>
                <a:cs typeface="Lora"/>
                <a:sym typeface="Lora"/>
              </a:rPr>
              <a:t>Helper Frontend Developer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AAC224B9-BCFD-BE9F-BB72-D29AF2DDD82F}"/>
              </a:ext>
            </a:extLst>
          </p:cNvPr>
          <p:cNvSpPr txBox="1"/>
          <p:nvPr/>
        </p:nvSpPr>
        <p:spPr>
          <a:xfrm>
            <a:off x="7570107" y="5764514"/>
            <a:ext cx="2182734" cy="3928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000" dirty="0">
                <a:solidFill>
                  <a:srgbClr val="FFFDFC"/>
                </a:solidFill>
                <a:latin typeface="Lora"/>
                <a:ea typeface="Lora"/>
                <a:cs typeface="Lora"/>
                <a:sym typeface="Lora"/>
              </a:rPr>
              <a:t>Helper Engineer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E9BCE0D6-316A-778F-6BC1-BD40BBA60B1A}"/>
              </a:ext>
            </a:extLst>
          </p:cNvPr>
          <p:cNvSpPr txBox="1"/>
          <p:nvPr/>
        </p:nvSpPr>
        <p:spPr>
          <a:xfrm>
            <a:off x="10411545" y="5844990"/>
            <a:ext cx="3136900" cy="8288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000" dirty="0">
                <a:solidFill>
                  <a:srgbClr val="FFFDFC"/>
                </a:solidFill>
                <a:latin typeface="Lora"/>
                <a:ea typeface="Lora"/>
                <a:cs typeface="Lora"/>
                <a:sym typeface="Lora"/>
              </a:rPr>
              <a:t>Lead Backend 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000" dirty="0">
                <a:solidFill>
                  <a:srgbClr val="FFFDFC"/>
                </a:solidFill>
                <a:latin typeface="Lora"/>
                <a:ea typeface="Lora"/>
                <a:cs typeface="Lora"/>
                <a:sym typeface="Lora"/>
              </a:rPr>
              <a:t>Developer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58038415-CE07-28B4-F6A9-CE3F68979153}"/>
              </a:ext>
            </a:extLst>
          </p:cNvPr>
          <p:cNvSpPr txBox="1"/>
          <p:nvPr/>
        </p:nvSpPr>
        <p:spPr>
          <a:xfrm>
            <a:off x="13705686" y="5814742"/>
            <a:ext cx="3136900" cy="8288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000" dirty="0">
                <a:solidFill>
                  <a:srgbClr val="FFFDFC"/>
                </a:solidFill>
                <a:latin typeface="Lora"/>
                <a:ea typeface="Lora"/>
                <a:cs typeface="Lora"/>
                <a:sym typeface="Lora"/>
              </a:rPr>
              <a:t>Helper Backend/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000" dirty="0">
                <a:solidFill>
                  <a:srgbClr val="FFFDFC"/>
                </a:solidFill>
                <a:latin typeface="Lora"/>
                <a:ea typeface="Lora"/>
                <a:cs typeface="Lora"/>
                <a:sym typeface="Lora"/>
              </a:rPr>
              <a:t>Mobile App Developer</a:t>
            </a:r>
          </a:p>
        </p:txBody>
      </p:sp>
    </p:spTree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</TotalTime>
  <Words>277</Words>
  <Application>Microsoft Office PowerPoint</Application>
  <PresentationFormat>Custom</PresentationFormat>
  <Paragraphs>80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Monda Bold</vt:lpstr>
      <vt:lpstr>Calibri</vt:lpstr>
      <vt:lpstr>Monda</vt:lpstr>
      <vt:lpstr>Poppins</vt:lpstr>
      <vt:lpstr>Lora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Копие на Illustrated Roadway Lighting Project Proposal</dc:title>
  <dc:creator>Kaloyan Nikolov</dc:creator>
  <cp:lastModifiedBy>Калоян Й. Николов</cp:lastModifiedBy>
  <cp:revision>7</cp:revision>
  <dcterms:created xsi:type="dcterms:W3CDTF">2006-08-16T00:00:00Z</dcterms:created>
  <dcterms:modified xsi:type="dcterms:W3CDTF">2025-03-16T22:00:10Z</dcterms:modified>
  <dc:identifier>DAGh0lkCssY</dc:identifier>
</cp:coreProperties>
</file>